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6" r:id="rId1"/>
  </p:sldMasterIdLst>
  <p:sldIdLst>
    <p:sldId id="256" r:id="rId2"/>
    <p:sldId id="257" r:id="rId3"/>
    <p:sldId id="258" r:id="rId4"/>
    <p:sldId id="259" r:id="rId5"/>
    <p:sldId id="260" r:id="rId6"/>
    <p:sldId id="261" r:id="rId7"/>
    <p:sldId id="262" r:id="rId8"/>
    <p:sldId id="264" r:id="rId9"/>
    <p:sldId id="266" r:id="rId10"/>
    <p:sldId id="267" r:id="rId11"/>
    <p:sldId id="268" r:id="rId12"/>
    <p:sldId id="269" r:id="rId13"/>
    <p:sldId id="270" r:id="rId14"/>
    <p:sldId id="271" r:id="rId15"/>
    <p:sldId id="272" r:id="rId16"/>
    <p:sldId id="273" r:id="rId17"/>
    <p:sldId id="275" r:id="rId18"/>
    <p:sldId id="274" r:id="rId19"/>
    <p:sldId id="276" r:id="rId20"/>
    <p:sldId id="277" r:id="rId21"/>
    <p:sldId id="278" r:id="rId22"/>
    <p:sldId id="279" r:id="rId23"/>
    <p:sldId id="280" r:id="rId24"/>
    <p:sldId id="281" r:id="rId25"/>
    <p:sldId id="282" r:id="rId26"/>
    <p:sldId id="283" r:id="rId27"/>
    <p:sldId id="28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A17A75-A704-4057-98E9-B9866438581F}" v="2319" dt="2023-09-06T19:55:27.974"/>
    <p1510:client id="{560D5DCC-109B-934E-4691-2B1B1E1A54AD}" v="1608" dt="2023-09-06T20:41:06.272"/>
    <p1510:client id="{5E6DBCF0-8A30-3D0F-AFEC-3CF95553A5D1}" v="5" dt="2023-09-06T20:56:04.13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sv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6847D-1CF6-46BA-B46B-48BED0604A28}"/>
              </a:ext>
            </a:extLst>
          </p:cNvPr>
          <p:cNvSpPr>
            <a:spLocks noGrp="1"/>
          </p:cNvSpPr>
          <p:nvPr>
            <p:ph type="ctrTitle"/>
          </p:nvPr>
        </p:nvSpPr>
        <p:spPr>
          <a:xfrm>
            <a:off x="1524000" y="1122363"/>
            <a:ext cx="9144000" cy="2387600"/>
          </a:xfrm>
        </p:spPr>
        <p:txBody>
          <a:bodyPr anchor="b"/>
          <a:lstStyle>
            <a:lvl1pPr algn="ctr">
              <a:defRPr sz="6000" b="1" cap="all" spc="1500" baseline="0">
                <a:latin typeface="+mj-lt"/>
                <a:ea typeface="Source Sans Pro SemiBold" panose="020B0603030403020204" pitchFamily="34" charset="0"/>
              </a:defRPr>
            </a:lvl1pPr>
          </a:lstStyle>
          <a:p>
            <a:r>
              <a:rPr lang="en-US"/>
              <a:t>Click to edit Master title style</a:t>
            </a:r>
          </a:p>
        </p:txBody>
      </p:sp>
      <p:sp>
        <p:nvSpPr>
          <p:cNvPr id="3" name="Subtitle 2">
            <a:extLst>
              <a:ext uri="{FF2B5EF4-FFF2-40B4-BE49-F238E27FC236}">
                <a16:creationId xmlns:a16="http://schemas.microsoft.com/office/drawing/2014/main" id="{7FB4F5A5-C931-4A4C-B6B1-EF4C95965BFF}"/>
              </a:ext>
            </a:extLst>
          </p:cNvPr>
          <p:cNvSpPr>
            <a:spLocks noGrp="1"/>
          </p:cNvSpPr>
          <p:nvPr>
            <p:ph type="subTitle" idx="1"/>
          </p:nvPr>
        </p:nvSpPr>
        <p:spPr>
          <a:xfrm>
            <a:off x="1524000" y="3602038"/>
            <a:ext cx="9144000" cy="1655762"/>
          </a:xfrm>
        </p:spPr>
        <p:txBody>
          <a:bodyPr/>
          <a:lstStyle>
            <a:lvl1pPr marL="0" indent="0" algn="ctr">
              <a:buNone/>
              <a:defRPr sz="2400" cap="all" spc="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grpSp>
        <p:nvGrpSpPr>
          <p:cNvPr id="7" name="Graphic 185">
            <a:extLst>
              <a:ext uri="{FF2B5EF4-FFF2-40B4-BE49-F238E27FC236}">
                <a16:creationId xmlns:a16="http://schemas.microsoft.com/office/drawing/2014/main" id="{8A351602-3772-4279-B0D3-A523F6F6EAB3}"/>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A5AAAA75-5FFB-4C07-AD4A-3146773E6CD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1479895E-3847-44BB-8404-28F14219FB7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0E02F68-8149-4236-8D9F-6B550F78B93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56FCAAB-F073-4561-A484-42C7DD10DC26}"/>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CF8DB94-87A3-43E9-9BBB-301CFF0FB05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35DE4AEC-B6E4-439C-B716-EBE3D4D1DC76}"/>
              </a:ext>
            </a:extLst>
          </p:cNvPr>
          <p:cNvSpPr>
            <a:spLocks noGrp="1"/>
          </p:cNvSpPr>
          <p:nvPr>
            <p:ph type="dt" sz="half" idx="10"/>
          </p:nvPr>
        </p:nvSpPr>
        <p:spPr/>
        <p:txBody>
          <a:bodyPr/>
          <a:lstStyle/>
          <a:p>
            <a:fld id="{97BFF81C-1FCB-4DBA-8044-F1A0FCFD45A6}" type="datetime1">
              <a:rPr lang="en-US" smtClean="0"/>
              <a:t>9/6/2023</a:t>
            </a:fld>
            <a:endParaRPr lang="en-US"/>
          </a:p>
        </p:txBody>
      </p:sp>
      <p:sp>
        <p:nvSpPr>
          <p:cNvPr id="5" name="Footer Placeholder 4">
            <a:extLst>
              <a:ext uri="{FF2B5EF4-FFF2-40B4-BE49-F238E27FC236}">
                <a16:creationId xmlns:a16="http://schemas.microsoft.com/office/drawing/2014/main" id="{F478BC18-102E-45BF-8FEA-801E9C59D14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FAA8BF5F-B1F8-461F-9B3D-7D50D02423E7}"/>
              </a:ext>
            </a:extLst>
          </p:cNvPr>
          <p:cNvSpPr>
            <a:spLocks noGrp="1"/>
          </p:cNvSpPr>
          <p:nvPr>
            <p:ph type="sldNum" sz="quarter" idx="12"/>
          </p:nvPr>
        </p:nvSpPr>
        <p:spPr/>
        <p:txBody>
          <a:bodyPr/>
          <a:lstStyle/>
          <a:p>
            <a:fld id="{F3450C42-9A0B-4425-92C2-70FCF7C45734}" type="slidenum">
              <a:rPr lang="en-US" smtClean="0"/>
              <a:t>‹#›</a:t>
            </a:fld>
            <a:endParaRPr lang="en-US"/>
          </a:p>
        </p:txBody>
      </p:sp>
      <p:sp>
        <p:nvSpPr>
          <p:cNvPr id="14" name="Oval 13">
            <a:extLst>
              <a:ext uri="{FF2B5EF4-FFF2-40B4-BE49-F238E27FC236}">
                <a16:creationId xmlns:a16="http://schemas.microsoft.com/office/drawing/2014/main" id="{7D6BF779-0B8C-4CC2-9268-9506AD0C5331}"/>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2470218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A871-D377-4EC0-9ACF-86842F01E1D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3D53202-92A9-45A3-B812-777DB9578B4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7" name="Graphic 185">
            <a:extLst>
              <a:ext uri="{FF2B5EF4-FFF2-40B4-BE49-F238E27FC236}">
                <a16:creationId xmlns:a16="http://schemas.microsoft.com/office/drawing/2014/main" id="{7196FB0C-3A9D-4892-90C9-21F3459AAD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16938C96-CF0F-4B69-A695-913F11BFC6F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3CA7E6BB-6B60-4BF5-9D3E-A3FE782EF5B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F693EDA-57B3-4AEB-863B-B198C2A5A8E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3A04A96-045F-4B6E-AEEE-11A2FA01B4F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FB357DC-5AD3-44F4-879B-5AD6B18AC36F}"/>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A2CA47F-83AD-4BE3-AC2F-6C17883F78C7}"/>
              </a:ext>
            </a:extLst>
          </p:cNvPr>
          <p:cNvSpPr>
            <a:spLocks noGrp="1"/>
          </p:cNvSpPr>
          <p:nvPr>
            <p:ph type="dt" sz="half" idx="10"/>
          </p:nvPr>
        </p:nvSpPr>
        <p:spPr/>
        <p:txBody>
          <a:bodyPr/>
          <a:lstStyle/>
          <a:p>
            <a:fld id="{FB9092B3-2D87-4CDF-B84B-C46E5F5D31F7}" type="datetime1">
              <a:rPr lang="en-US" smtClean="0"/>
              <a:t>9/6/2023</a:t>
            </a:fld>
            <a:endParaRPr lang="en-US"/>
          </a:p>
        </p:txBody>
      </p:sp>
      <p:sp>
        <p:nvSpPr>
          <p:cNvPr id="5" name="Footer Placeholder 4">
            <a:extLst>
              <a:ext uri="{FF2B5EF4-FFF2-40B4-BE49-F238E27FC236}">
                <a16:creationId xmlns:a16="http://schemas.microsoft.com/office/drawing/2014/main" id="{21118A72-3200-4597-A9C5-0D9ECFF3E8C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0D70055A-71D4-49B4-8A8F-19AFDB84E958}"/>
              </a:ext>
            </a:extLst>
          </p:cNvPr>
          <p:cNvSpPr>
            <a:spLocks noGrp="1"/>
          </p:cNvSpPr>
          <p:nvPr>
            <p:ph type="sldNum" sz="quarter" idx="12"/>
          </p:nvPr>
        </p:nvSpPr>
        <p:spPr/>
        <p:txBody>
          <a:bodyPr/>
          <a:lstStyle/>
          <a:p>
            <a:fld id="{F3450C42-9A0B-4425-92C2-70FCF7C45734}" type="slidenum">
              <a:rPr lang="en-US" smtClean="0"/>
              <a:t>‹#›</a:t>
            </a:fld>
            <a:endParaRPr lang="en-US"/>
          </a:p>
        </p:txBody>
      </p:sp>
      <p:sp>
        <p:nvSpPr>
          <p:cNvPr id="15" name="Oval 14">
            <a:extLst>
              <a:ext uri="{FF2B5EF4-FFF2-40B4-BE49-F238E27FC236}">
                <a16:creationId xmlns:a16="http://schemas.microsoft.com/office/drawing/2014/main" id="{0B0E5D27-C447-432F-982D-B60FDD6F34A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5553400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8C59DBB-9256-464D-8A6A-8BDA71541D6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25E310-E6CB-4838-8E9B-B288DA5527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7" name="Graphic 185">
            <a:extLst>
              <a:ext uri="{FF2B5EF4-FFF2-40B4-BE49-F238E27FC236}">
                <a16:creationId xmlns:a16="http://schemas.microsoft.com/office/drawing/2014/main" id="{BCF412A8-E798-47AD-ABD9-98D76A55D30B}"/>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E70160C5-475D-401A-AEE2-2C04E99A1518}"/>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07CC7CE9-9C7F-49C2-8609-47BF523390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26FD5F1-978C-45AF-9086-D5DBE1F01681}"/>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873AB1C-723A-4FB4-9B23-65BAF507483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1DE5510-5094-4FA4-96E5-AD4841D1C38A}"/>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7CE2202-679F-48B0-B2DD-F6F54711224B}"/>
              </a:ext>
            </a:extLst>
          </p:cNvPr>
          <p:cNvSpPr>
            <a:spLocks noGrp="1"/>
          </p:cNvSpPr>
          <p:nvPr>
            <p:ph type="dt" sz="half" idx="10"/>
          </p:nvPr>
        </p:nvSpPr>
        <p:spPr/>
        <p:txBody>
          <a:bodyPr/>
          <a:lstStyle/>
          <a:p>
            <a:fld id="{3D769E57-47B1-47B0-B526-3153E4B1E729}" type="datetime1">
              <a:rPr lang="en-US" smtClean="0"/>
              <a:t>9/6/2023</a:t>
            </a:fld>
            <a:endParaRPr lang="en-US"/>
          </a:p>
        </p:txBody>
      </p:sp>
      <p:sp>
        <p:nvSpPr>
          <p:cNvPr id="5" name="Footer Placeholder 4">
            <a:extLst>
              <a:ext uri="{FF2B5EF4-FFF2-40B4-BE49-F238E27FC236}">
                <a16:creationId xmlns:a16="http://schemas.microsoft.com/office/drawing/2014/main" id="{D07BC83D-E4C0-49E1-ADA1-1AF403984BDA}"/>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31BF211E-B2EA-4CDC-9E84-B6898394921B}"/>
              </a:ext>
            </a:extLst>
          </p:cNvPr>
          <p:cNvSpPr>
            <a:spLocks noGrp="1"/>
          </p:cNvSpPr>
          <p:nvPr>
            <p:ph type="sldNum" sz="quarter" idx="12"/>
          </p:nvPr>
        </p:nvSpPr>
        <p:spPr/>
        <p:txBody>
          <a:bodyPr/>
          <a:lstStyle/>
          <a:p>
            <a:fld id="{F3450C42-9A0B-4425-92C2-70FCF7C45734}" type="slidenum">
              <a:rPr lang="en-US" smtClean="0"/>
              <a:t>‹#›</a:t>
            </a:fld>
            <a:endParaRPr lang="en-US"/>
          </a:p>
        </p:txBody>
      </p:sp>
      <p:sp>
        <p:nvSpPr>
          <p:cNvPr id="14" name="Oval 13">
            <a:extLst>
              <a:ext uri="{FF2B5EF4-FFF2-40B4-BE49-F238E27FC236}">
                <a16:creationId xmlns:a16="http://schemas.microsoft.com/office/drawing/2014/main" id="{1FE2F5FD-5D31-4C1D-82F8-93624C7B0A3C}"/>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034238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88500-1605-41EA-A15F-9B79DF7E405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9B14AC8-25A5-4D7F-BF23-CB20AA2ECF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8" name="Graphic 185">
            <a:extLst>
              <a:ext uri="{FF2B5EF4-FFF2-40B4-BE49-F238E27FC236}">
                <a16:creationId xmlns:a16="http://schemas.microsoft.com/office/drawing/2014/main" id="{8997F1B7-1EE7-4EA5-A5A4-866F9A810C9F}"/>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5E13483-2FB6-4753-8402-06FDC3498E0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88F0DF22-F640-4002-B783-DF1C6A9473F6}"/>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C2787B8-7984-4332-B611-D3D3DE898FE0}"/>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AF3646C-B3D7-4F57-8FD2-CD93CEB39214}"/>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65FA7DA-93A0-43A4-834C-0F1BB9806A8C}"/>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21995D22-0146-4DE2-9E78-4C00333D499A}"/>
              </a:ext>
            </a:extLst>
          </p:cNvPr>
          <p:cNvSpPr>
            <a:spLocks noGrp="1"/>
          </p:cNvSpPr>
          <p:nvPr>
            <p:ph type="dt" sz="half" idx="10"/>
          </p:nvPr>
        </p:nvSpPr>
        <p:spPr/>
        <p:txBody>
          <a:bodyPr/>
          <a:lstStyle/>
          <a:p>
            <a:fld id="{5A87773D-8987-489A-A650-3D6F7D5C7C38}" type="datetime1">
              <a:rPr lang="en-US" smtClean="0"/>
              <a:t>9/6/2023</a:t>
            </a:fld>
            <a:endParaRPr lang="en-US"/>
          </a:p>
        </p:txBody>
      </p:sp>
      <p:sp>
        <p:nvSpPr>
          <p:cNvPr id="5" name="Footer Placeholder 4">
            <a:extLst>
              <a:ext uri="{FF2B5EF4-FFF2-40B4-BE49-F238E27FC236}">
                <a16:creationId xmlns:a16="http://schemas.microsoft.com/office/drawing/2014/main" id="{6459717A-A1FE-485D-AFFF-2C7026C710AA}"/>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076DB88B-64CF-4100-8F07-D191DD7939F9}"/>
              </a:ext>
            </a:extLst>
          </p:cNvPr>
          <p:cNvSpPr>
            <a:spLocks noGrp="1"/>
          </p:cNvSpPr>
          <p:nvPr>
            <p:ph type="sldNum" sz="quarter" idx="12"/>
          </p:nvPr>
        </p:nvSpPr>
        <p:spPr/>
        <p:txBody>
          <a:bodyPr/>
          <a:lstStyle/>
          <a:p>
            <a:fld id="{F3450C42-9A0B-4425-92C2-70FCF7C45734}" type="slidenum">
              <a:rPr lang="en-US" smtClean="0"/>
              <a:t>‹#›</a:t>
            </a:fld>
            <a:endParaRPr lang="en-US"/>
          </a:p>
        </p:txBody>
      </p:sp>
      <p:sp>
        <p:nvSpPr>
          <p:cNvPr id="14" name="Oval 13">
            <a:extLst>
              <a:ext uri="{FF2B5EF4-FFF2-40B4-BE49-F238E27FC236}">
                <a16:creationId xmlns:a16="http://schemas.microsoft.com/office/drawing/2014/main" id="{104332FF-8349-42A5-B5C8-5EE3825CE25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4052734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BFE6C-EBF1-47DE-8468-E7125172B7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104992-D139-48DC-BCCE-D71EA23CA2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7" name="Graphic 185">
            <a:extLst>
              <a:ext uri="{FF2B5EF4-FFF2-40B4-BE49-F238E27FC236}">
                <a16:creationId xmlns:a16="http://schemas.microsoft.com/office/drawing/2014/main" id="{A8C5E768-0E62-4DE7-A0AF-93121DA843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6402845F-9E8A-41E1-B051-1AAA46C997A2}"/>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AA45C410-5FD0-4339-A3BC-A865DE4190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C7B0B703-8BA8-483C-A433-C44C809687DE}"/>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ECCFA03D-B879-419B-88B9-F4F3645C8AF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6B0260A-6B2D-4F54-8614-60BC3103E166}"/>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751AB8F6-0796-47E9-B1D4-760B7CCFC75D}"/>
              </a:ext>
            </a:extLst>
          </p:cNvPr>
          <p:cNvSpPr>
            <a:spLocks noGrp="1"/>
          </p:cNvSpPr>
          <p:nvPr>
            <p:ph type="dt" sz="half" idx="10"/>
          </p:nvPr>
        </p:nvSpPr>
        <p:spPr/>
        <p:txBody>
          <a:bodyPr/>
          <a:lstStyle/>
          <a:p>
            <a:fld id="{97E150C1-1D78-4D80-810D-E9E86F6E88AB}" type="datetime1">
              <a:rPr lang="en-US" smtClean="0"/>
              <a:t>9/6/2023</a:t>
            </a:fld>
            <a:endParaRPr lang="en-US"/>
          </a:p>
        </p:txBody>
      </p:sp>
      <p:sp>
        <p:nvSpPr>
          <p:cNvPr id="5" name="Footer Placeholder 4">
            <a:extLst>
              <a:ext uri="{FF2B5EF4-FFF2-40B4-BE49-F238E27FC236}">
                <a16:creationId xmlns:a16="http://schemas.microsoft.com/office/drawing/2014/main" id="{37886FC0-7327-44D9-B689-0AE73FD25596}"/>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1219D265-BFBA-4C93-9B1A-B9483AE6BF32}"/>
              </a:ext>
            </a:extLst>
          </p:cNvPr>
          <p:cNvSpPr>
            <a:spLocks noGrp="1"/>
          </p:cNvSpPr>
          <p:nvPr>
            <p:ph type="sldNum" sz="quarter" idx="12"/>
          </p:nvPr>
        </p:nvSpPr>
        <p:spPr/>
        <p:txBody>
          <a:bodyPr/>
          <a:lstStyle/>
          <a:p>
            <a:fld id="{F3450C42-9A0B-4425-92C2-70FCF7C45734}" type="slidenum">
              <a:rPr lang="en-US" smtClean="0"/>
              <a:t>‹#›</a:t>
            </a:fld>
            <a:endParaRPr lang="en-US"/>
          </a:p>
        </p:txBody>
      </p:sp>
      <p:sp>
        <p:nvSpPr>
          <p:cNvPr id="14" name="Oval 13">
            <a:extLst>
              <a:ext uri="{FF2B5EF4-FFF2-40B4-BE49-F238E27FC236}">
                <a16:creationId xmlns:a16="http://schemas.microsoft.com/office/drawing/2014/main" id="{464F5FEB-DE92-47DA-8C46-DC088E8960A4}"/>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0738947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637BE-B22F-40EE-94F0-04549BC5623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A71582-4BAF-4211-AD4A-476ED6EB11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9DCF6B-C800-4345-BAE9-EE9FA65903F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8" name="Graphic 185">
            <a:extLst>
              <a:ext uri="{FF2B5EF4-FFF2-40B4-BE49-F238E27FC236}">
                <a16:creationId xmlns:a16="http://schemas.microsoft.com/office/drawing/2014/main" id="{E6190A1E-5381-43C4-B058-7758339984D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F7E35469-0BEA-4E5E-955F-1AA300A62DE5}"/>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8F650BE-565E-4A52-8143-7A87700FC5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286A3F89-AA2A-44E5-915E-C47A069EB68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C57F514-AB27-4489-8D3C-01DD1025DDAD}"/>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0141169F-1C39-4D04-AF32-D0D14D004B05}"/>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93087465-759F-4895-8FC6-DD464FB918CA}"/>
              </a:ext>
            </a:extLst>
          </p:cNvPr>
          <p:cNvSpPr>
            <a:spLocks noGrp="1"/>
          </p:cNvSpPr>
          <p:nvPr>
            <p:ph type="dt" sz="half" idx="10"/>
          </p:nvPr>
        </p:nvSpPr>
        <p:spPr/>
        <p:txBody>
          <a:bodyPr/>
          <a:lstStyle/>
          <a:p>
            <a:fld id="{29E9CBD8-1588-4B6B-B74D-87480DDE94C0}" type="datetime1">
              <a:rPr lang="en-US" smtClean="0"/>
              <a:t>9/6/2023</a:t>
            </a:fld>
            <a:endParaRPr lang="en-US"/>
          </a:p>
        </p:txBody>
      </p:sp>
      <p:sp>
        <p:nvSpPr>
          <p:cNvPr id="6" name="Footer Placeholder 5">
            <a:extLst>
              <a:ext uri="{FF2B5EF4-FFF2-40B4-BE49-F238E27FC236}">
                <a16:creationId xmlns:a16="http://schemas.microsoft.com/office/drawing/2014/main" id="{92F1AA18-D8A5-44D9-881C-522258ED54D7}"/>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1C1BA574-A76A-4F4C-8CBD-768278B66E72}"/>
              </a:ext>
            </a:extLst>
          </p:cNvPr>
          <p:cNvSpPr>
            <a:spLocks noGrp="1"/>
          </p:cNvSpPr>
          <p:nvPr>
            <p:ph type="sldNum" sz="quarter" idx="12"/>
          </p:nvPr>
        </p:nvSpPr>
        <p:spPr/>
        <p:txBody>
          <a:bodyPr/>
          <a:lstStyle/>
          <a:p>
            <a:fld id="{F3450C42-9A0B-4425-92C2-70FCF7C45734}" type="slidenum">
              <a:rPr lang="en-US" smtClean="0"/>
              <a:t>‹#›</a:t>
            </a:fld>
            <a:endParaRPr lang="en-US"/>
          </a:p>
        </p:txBody>
      </p:sp>
      <p:sp>
        <p:nvSpPr>
          <p:cNvPr id="15" name="Oval 14">
            <a:extLst>
              <a:ext uri="{FF2B5EF4-FFF2-40B4-BE49-F238E27FC236}">
                <a16:creationId xmlns:a16="http://schemas.microsoft.com/office/drawing/2014/main" id="{2793E083-ADC4-4391-83DD-781529A6611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2411987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1B666-D6BE-4FA8-9CF1-F15FD58B0CB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E4B4A-DE64-4563-83CD-C40B1D681D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DA0314-0202-4E6D-8352-C28376A9C0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7B56083-87B4-4603-B6FF-A9EB68E3E6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33708CF-F028-4917-A9CB-59BF5248A2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10" name="Graphic 185">
            <a:extLst>
              <a:ext uri="{FF2B5EF4-FFF2-40B4-BE49-F238E27FC236}">
                <a16:creationId xmlns:a16="http://schemas.microsoft.com/office/drawing/2014/main" id="{81B934BF-E239-47E1-93E9-EA3182162D21}"/>
              </a:ext>
            </a:extLst>
          </p:cNvPr>
          <p:cNvGrpSpPr/>
          <p:nvPr/>
        </p:nvGrpSpPr>
        <p:grpSpPr>
          <a:xfrm>
            <a:off x="10999563" y="5987064"/>
            <a:ext cx="1054467" cy="469689"/>
            <a:chOff x="9841624" y="4115729"/>
            <a:chExt cx="602170" cy="268223"/>
          </a:xfrm>
          <a:solidFill>
            <a:schemeClr val="tx1"/>
          </a:solidFill>
        </p:grpSpPr>
        <p:sp>
          <p:nvSpPr>
            <p:cNvPr id="11" name="Freeform: Shape 10">
              <a:extLst>
                <a:ext uri="{FF2B5EF4-FFF2-40B4-BE49-F238E27FC236}">
                  <a16:creationId xmlns:a16="http://schemas.microsoft.com/office/drawing/2014/main" id="{C3BBF177-5044-426A-93ED-64BDC84BF18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4270648-77F5-4D28-B691-DA57AA28FD73}"/>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086B770-2F70-4B7B-9525-286BBD63AD7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7DDC14D-7AE3-41CD-ADFC-A3601D4F9DF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42181834-8401-4B66-85EE-1CBF57807DA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7" name="Date Placeholder 6">
            <a:extLst>
              <a:ext uri="{FF2B5EF4-FFF2-40B4-BE49-F238E27FC236}">
                <a16:creationId xmlns:a16="http://schemas.microsoft.com/office/drawing/2014/main" id="{A433C091-3B62-4087-9A97-63BBE28CFF17}"/>
              </a:ext>
            </a:extLst>
          </p:cNvPr>
          <p:cNvSpPr>
            <a:spLocks noGrp="1"/>
          </p:cNvSpPr>
          <p:nvPr>
            <p:ph type="dt" sz="half" idx="10"/>
          </p:nvPr>
        </p:nvSpPr>
        <p:spPr/>
        <p:txBody>
          <a:bodyPr/>
          <a:lstStyle/>
          <a:p>
            <a:fld id="{AD794440-721C-4D75-BD4F-4CFB3D51CDCA}" type="datetime1">
              <a:rPr lang="en-US" smtClean="0"/>
              <a:t>9/6/2023</a:t>
            </a:fld>
            <a:endParaRPr lang="en-US"/>
          </a:p>
        </p:txBody>
      </p:sp>
      <p:sp>
        <p:nvSpPr>
          <p:cNvPr id="8" name="Footer Placeholder 7">
            <a:extLst>
              <a:ext uri="{FF2B5EF4-FFF2-40B4-BE49-F238E27FC236}">
                <a16:creationId xmlns:a16="http://schemas.microsoft.com/office/drawing/2014/main" id="{870710C3-2723-4847-BCAF-96D9FAE50555}"/>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96618B2C-95AC-4438-97FD-07ACF297B8FE}"/>
              </a:ext>
            </a:extLst>
          </p:cNvPr>
          <p:cNvSpPr>
            <a:spLocks noGrp="1"/>
          </p:cNvSpPr>
          <p:nvPr>
            <p:ph type="sldNum" sz="quarter" idx="12"/>
          </p:nvPr>
        </p:nvSpPr>
        <p:spPr/>
        <p:txBody>
          <a:bodyPr/>
          <a:lstStyle/>
          <a:p>
            <a:fld id="{F3450C42-9A0B-4425-92C2-70FCF7C45734}" type="slidenum">
              <a:rPr lang="en-US" smtClean="0"/>
              <a:t>‹#›</a:t>
            </a:fld>
            <a:endParaRPr lang="en-US"/>
          </a:p>
        </p:txBody>
      </p:sp>
      <p:sp>
        <p:nvSpPr>
          <p:cNvPr id="17" name="Oval 16">
            <a:extLst>
              <a:ext uri="{FF2B5EF4-FFF2-40B4-BE49-F238E27FC236}">
                <a16:creationId xmlns:a16="http://schemas.microsoft.com/office/drawing/2014/main" id="{D6B0F5A7-6E8A-4BCD-8F1F-233ECD21B26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5544689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9CF7F-748D-4598-983E-96A2BE26930A}"/>
              </a:ext>
            </a:extLst>
          </p:cNvPr>
          <p:cNvSpPr>
            <a:spLocks noGrp="1"/>
          </p:cNvSpPr>
          <p:nvPr>
            <p:ph type="title"/>
          </p:nvPr>
        </p:nvSpPr>
        <p:spPr/>
        <p:txBody>
          <a:bodyPr/>
          <a:lstStyle/>
          <a:p>
            <a:r>
              <a:rPr lang="en-US"/>
              <a:t>Click to edit Master title style</a:t>
            </a:r>
          </a:p>
        </p:txBody>
      </p:sp>
      <p:grpSp>
        <p:nvGrpSpPr>
          <p:cNvPr id="6" name="Graphic 185">
            <a:extLst>
              <a:ext uri="{FF2B5EF4-FFF2-40B4-BE49-F238E27FC236}">
                <a16:creationId xmlns:a16="http://schemas.microsoft.com/office/drawing/2014/main" id="{DFD4D3BE-80D4-4E69-9C76-F0D8517DF690}"/>
              </a:ext>
            </a:extLst>
          </p:cNvPr>
          <p:cNvGrpSpPr/>
          <p:nvPr/>
        </p:nvGrpSpPr>
        <p:grpSpPr>
          <a:xfrm>
            <a:off x="10999563" y="5987064"/>
            <a:ext cx="1054467" cy="469689"/>
            <a:chOff x="9841624" y="4115729"/>
            <a:chExt cx="602170" cy="268223"/>
          </a:xfrm>
          <a:solidFill>
            <a:schemeClr val="tx1"/>
          </a:solidFill>
        </p:grpSpPr>
        <p:sp>
          <p:nvSpPr>
            <p:cNvPr id="7" name="Freeform: Shape 6">
              <a:extLst>
                <a:ext uri="{FF2B5EF4-FFF2-40B4-BE49-F238E27FC236}">
                  <a16:creationId xmlns:a16="http://schemas.microsoft.com/office/drawing/2014/main" id="{A0B6E97F-00E1-4372-8978-8BCBDC9026E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C7651B7-7A30-4AFA-A4D7-0B0C5D2DDA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FD2FC5CA-556B-4409-B084-34753A1F04E6}"/>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E63FB41-EE1F-4889-9096-3A38936330D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0DD19F3B-7B3E-4861-8FDA-D0116C96C16E}"/>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 name="Date Placeholder 2">
            <a:extLst>
              <a:ext uri="{FF2B5EF4-FFF2-40B4-BE49-F238E27FC236}">
                <a16:creationId xmlns:a16="http://schemas.microsoft.com/office/drawing/2014/main" id="{410A2C46-C908-4010-AAE2-9FA41B145C4D}"/>
              </a:ext>
            </a:extLst>
          </p:cNvPr>
          <p:cNvSpPr>
            <a:spLocks noGrp="1"/>
          </p:cNvSpPr>
          <p:nvPr>
            <p:ph type="dt" sz="half" idx="10"/>
          </p:nvPr>
        </p:nvSpPr>
        <p:spPr/>
        <p:txBody>
          <a:bodyPr/>
          <a:lstStyle/>
          <a:p>
            <a:fld id="{B2701A64-483B-4532-94FB-D8F90CB6DEE0}" type="datetime1">
              <a:rPr lang="en-US" smtClean="0"/>
              <a:t>9/6/2023</a:t>
            </a:fld>
            <a:endParaRPr lang="en-US"/>
          </a:p>
        </p:txBody>
      </p:sp>
      <p:sp>
        <p:nvSpPr>
          <p:cNvPr id="4" name="Footer Placeholder 3">
            <a:extLst>
              <a:ext uri="{FF2B5EF4-FFF2-40B4-BE49-F238E27FC236}">
                <a16:creationId xmlns:a16="http://schemas.microsoft.com/office/drawing/2014/main" id="{C7CF5279-7D37-4D98-9A70-987C84F62C2B}"/>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2896FAD0-59EF-49AA-BBC6-A0EC184DD2C9}"/>
              </a:ext>
            </a:extLst>
          </p:cNvPr>
          <p:cNvSpPr>
            <a:spLocks noGrp="1"/>
          </p:cNvSpPr>
          <p:nvPr>
            <p:ph type="sldNum" sz="quarter" idx="12"/>
          </p:nvPr>
        </p:nvSpPr>
        <p:spPr/>
        <p:txBody>
          <a:bodyPr/>
          <a:lstStyle/>
          <a:p>
            <a:fld id="{F3450C42-9A0B-4425-92C2-70FCF7C45734}" type="slidenum">
              <a:rPr lang="en-US" smtClean="0"/>
              <a:t>‹#›</a:t>
            </a:fld>
            <a:endParaRPr lang="en-US"/>
          </a:p>
        </p:txBody>
      </p:sp>
      <p:sp>
        <p:nvSpPr>
          <p:cNvPr id="13" name="Oval 12">
            <a:extLst>
              <a:ext uri="{FF2B5EF4-FFF2-40B4-BE49-F238E27FC236}">
                <a16:creationId xmlns:a16="http://schemas.microsoft.com/office/drawing/2014/main" id="{876EB399-18D2-46D5-8757-35FCFF8EA80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8145160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aphic 185">
            <a:extLst>
              <a:ext uri="{FF2B5EF4-FFF2-40B4-BE49-F238E27FC236}">
                <a16:creationId xmlns:a16="http://schemas.microsoft.com/office/drawing/2014/main" id="{773CCE17-EE0F-40E0-B7AE-CF7677B64709}"/>
              </a:ext>
            </a:extLst>
          </p:cNvPr>
          <p:cNvGrpSpPr/>
          <p:nvPr/>
        </p:nvGrpSpPr>
        <p:grpSpPr>
          <a:xfrm>
            <a:off x="10999563" y="5987064"/>
            <a:ext cx="1054467" cy="469689"/>
            <a:chOff x="9841624" y="4115729"/>
            <a:chExt cx="602170" cy="268223"/>
          </a:xfrm>
          <a:solidFill>
            <a:schemeClr val="tx1"/>
          </a:solidFill>
        </p:grpSpPr>
        <p:sp>
          <p:nvSpPr>
            <p:cNvPr id="6" name="Freeform: Shape 5">
              <a:extLst>
                <a:ext uri="{FF2B5EF4-FFF2-40B4-BE49-F238E27FC236}">
                  <a16:creationId xmlns:a16="http://schemas.microsoft.com/office/drawing/2014/main" id="{B0AC6C4E-6EA5-454A-AB84-8B94D8B585EC}"/>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B4329338-925B-4677-BA6E-4357D37DB54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34C0A08-043F-4818-BA1D-BCC9F811A87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DCB185DD-ED0D-4633-8098-95C4A6F177C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2AD50526-B611-40B6-BB45-AE82F0EF5992}"/>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2" name="Date Placeholder 1">
            <a:extLst>
              <a:ext uri="{FF2B5EF4-FFF2-40B4-BE49-F238E27FC236}">
                <a16:creationId xmlns:a16="http://schemas.microsoft.com/office/drawing/2014/main" id="{0708C302-4224-4668-8CAC-3267172A0C93}"/>
              </a:ext>
            </a:extLst>
          </p:cNvPr>
          <p:cNvSpPr>
            <a:spLocks noGrp="1"/>
          </p:cNvSpPr>
          <p:nvPr>
            <p:ph type="dt" sz="half" idx="10"/>
          </p:nvPr>
        </p:nvSpPr>
        <p:spPr/>
        <p:txBody>
          <a:bodyPr/>
          <a:lstStyle/>
          <a:p>
            <a:fld id="{6F18FB39-20FB-4E2E-B861-45B709B9C3C5}" type="datetime1">
              <a:rPr lang="en-US" smtClean="0"/>
              <a:t>9/6/2023</a:t>
            </a:fld>
            <a:endParaRPr lang="en-US"/>
          </a:p>
        </p:txBody>
      </p:sp>
      <p:sp>
        <p:nvSpPr>
          <p:cNvPr id="3" name="Footer Placeholder 2">
            <a:extLst>
              <a:ext uri="{FF2B5EF4-FFF2-40B4-BE49-F238E27FC236}">
                <a16:creationId xmlns:a16="http://schemas.microsoft.com/office/drawing/2014/main" id="{F0C8FC22-AEB6-4BAF-BF93-41A2C757CCC7}"/>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252CA88A-5462-4F17-AFA0-52721ADDBB8F}"/>
              </a:ext>
            </a:extLst>
          </p:cNvPr>
          <p:cNvSpPr>
            <a:spLocks noGrp="1"/>
          </p:cNvSpPr>
          <p:nvPr>
            <p:ph type="sldNum" sz="quarter" idx="12"/>
          </p:nvPr>
        </p:nvSpPr>
        <p:spPr/>
        <p:txBody>
          <a:bodyPr/>
          <a:lstStyle/>
          <a:p>
            <a:fld id="{F3450C42-9A0B-4425-92C2-70FCF7C45734}" type="slidenum">
              <a:rPr lang="en-US" smtClean="0"/>
              <a:t>‹#›</a:t>
            </a:fld>
            <a:endParaRPr lang="en-US"/>
          </a:p>
        </p:txBody>
      </p:sp>
      <p:sp>
        <p:nvSpPr>
          <p:cNvPr id="12" name="Oval 11">
            <a:extLst>
              <a:ext uri="{FF2B5EF4-FFF2-40B4-BE49-F238E27FC236}">
                <a16:creationId xmlns:a16="http://schemas.microsoft.com/office/drawing/2014/main" id="{70CCC791-94D7-4BB8-9EDF-423CEA1F6215}"/>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973419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6AC37-C5B5-462A-BE4A-E55CEBF2A3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A4B007F-32A8-4688-BBEF-4FCB99DF5E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DF2E2EB-BF8A-44A4-8AE0-BD6C31B1D9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aphic 185">
            <a:extLst>
              <a:ext uri="{FF2B5EF4-FFF2-40B4-BE49-F238E27FC236}">
                <a16:creationId xmlns:a16="http://schemas.microsoft.com/office/drawing/2014/main" id="{FC9E188F-54C8-4547-9F8C-525712AD7DB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99C4538-3939-47A9-A590-09FF2196065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541CA75-5D05-4996-A26D-CE0C909CD5F7}"/>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6305856-26BC-4BCC-BEF3-5E9CED94177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C69651C-AC37-4CD2-8367-19297D7E2389}"/>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3E9031B-BA8D-4D9D-9BB3-A16F7A80F85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269840A2-CF60-4C47-B955-E65BC451FE73}"/>
              </a:ext>
            </a:extLst>
          </p:cNvPr>
          <p:cNvSpPr>
            <a:spLocks noGrp="1"/>
          </p:cNvSpPr>
          <p:nvPr>
            <p:ph type="dt" sz="half" idx="10"/>
          </p:nvPr>
        </p:nvSpPr>
        <p:spPr/>
        <p:txBody>
          <a:bodyPr/>
          <a:lstStyle/>
          <a:p>
            <a:fld id="{AC48AC19-8BD6-476C-9770-8884373BCF00}" type="datetime1">
              <a:rPr lang="en-US" smtClean="0"/>
              <a:t>9/6/2023</a:t>
            </a:fld>
            <a:endParaRPr lang="en-US"/>
          </a:p>
        </p:txBody>
      </p:sp>
      <p:sp>
        <p:nvSpPr>
          <p:cNvPr id="6" name="Footer Placeholder 5">
            <a:extLst>
              <a:ext uri="{FF2B5EF4-FFF2-40B4-BE49-F238E27FC236}">
                <a16:creationId xmlns:a16="http://schemas.microsoft.com/office/drawing/2014/main" id="{3179DC6E-CC55-47AB-A405-5FB7EE2D191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6D5D5E7D-EBA7-4DB0-8C78-7EB8A85FA4FF}"/>
              </a:ext>
            </a:extLst>
          </p:cNvPr>
          <p:cNvSpPr>
            <a:spLocks noGrp="1"/>
          </p:cNvSpPr>
          <p:nvPr>
            <p:ph type="sldNum" sz="quarter" idx="12"/>
          </p:nvPr>
        </p:nvSpPr>
        <p:spPr/>
        <p:txBody>
          <a:bodyPr/>
          <a:lstStyle/>
          <a:p>
            <a:fld id="{F3450C42-9A0B-4425-92C2-70FCF7C45734}" type="slidenum">
              <a:rPr lang="en-US" smtClean="0"/>
              <a:t>‹#›</a:t>
            </a:fld>
            <a:endParaRPr lang="en-US"/>
          </a:p>
        </p:txBody>
      </p:sp>
      <p:sp>
        <p:nvSpPr>
          <p:cNvPr id="15" name="Oval 14">
            <a:extLst>
              <a:ext uri="{FF2B5EF4-FFF2-40B4-BE49-F238E27FC236}">
                <a16:creationId xmlns:a16="http://schemas.microsoft.com/office/drawing/2014/main" id="{C5B051DE-636E-4B3C-9886-2055CE23E49A}"/>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147449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1D355-3146-41D1-B7DC-20B8ACE390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AD4AAFB-E8F8-4FD1-8C6A-ED2C3FAD50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E051AF1-B16F-43B9-95CC-C17B570DEC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aphic 185">
            <a:extLst>
              <a:ext uri="{FF2B5EF4-FFF2-40B4-BE49-F238E27FC236}">
                <a16:creationId xmlns:a16="http://schemas.microsoft.com/office/drawing/2014/main" id="{C8B77273-9FF7-4B93-8385-AD09A5F86AE5}"/>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3117A673-3729-4EAD-9E8C-52BEBF74B857}"/>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EE8DB752-94CD-4A94-BDE3-DD285EB89F3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2F8DDFC-E5CA-4F36-B2BE-BCE49D4F6C9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BB589AE-2F9C-4C83-8DC7-1205CB03752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7AC9A2DE-3C9E-4CD0-8C7A-CC5F9F9942E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D68C8714-2467-4715-934E-6787C84F7929}"/>
              </a:ext>
            </a:extLst>
          </p:cNvPr>
          <p:cNvSpPr>
            <a:spLocks noGrp="1"/>
          </p:cNvSpPr>
          <p:nvPr>
            <p:ph type="dt" sz="half" idx="10"/>
          </p:nvPr>
        </p:nvSpPr>
        <p:spPr/>
        <p:txBody>
          <a:bodyPr/>
          <a:lstStyle/>
          <a:p>
            <a:fld id="{F3F68C53-8AD1-4F09-9486-FB3406B99CFA}" type="datetime1">
              <a:rPr lang="en-US" smtClean="0"/>
              <a:t>9/6/2023</a:t>
            </a:fld>
            <a:endParaRPr lang="en-US"/>
          </a:p>
        </p:txBody>
      </p:sp>
      <p:sp>
        <p:nvSpPr>
          <p:cNvPr id="6" name="Footer Placeholder 5">
            <a:extLst>
              <a:ext uri="{FF2B5EF4-FFF2-40B4-BE49-F238E27FC236}">
                <a16:creationId xmlns:a16="http://schemas.microsoft.com/office/drawing/2014/main" id="{A46F13D6-03EC-4D31-8BB1-9FFDE3633C21}"/>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C65D4DD-A2A4-4DF6-9527-E5F12FEB936C}"/>
              </a:ext>
            </a:extLst>
          </p:cNvPr>
          <p:cNvSpPr>
            <a:spLocks noGrp="1"/>
          </p:cNvSpPr>
          <p:nvPr>
            <p:ph type="sldNum" sz="quarter" idx="12"/>
          </p:nvPr>
        </p:nvSpPr>
        <p:spPr/>
        <p:txBody>
          <a:bodyPr/>
          <a:lstStyle/>
          <a:p>
            <a:fld id="{F3450C42-9A0B-4425-92C2-70FCF7C45734}" type="slidenum">
              <a:rPr lang="en-US" smtClean="0"/>
              <a:t>‹#›</a:t>
            </a:fld>
            <a:endParaRPr lang="en-US"/>
          </a:p>
        </p:txBody>
      </p:sp>
      <p:sp>
        <p:nvSpPr>
          <p:cNvPr id="15" name="Oval 14">
            <a:extLst>
              <a:ext uri="{FF2B5EF4-FFF2-40B4-BE49-F238E27FC236}">
                <a16:creationId xmlns:a16="http://schemas.microsoft.com/office/drawing/2014/main" id="{FD202F3A-9FDE-4E11-B865-FBAEC415F88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8830289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fld id="{BA543EDD-D0D2-447F-B24F-3717AF4B109D}" type="datetime1">
              <a:rPr lang="en-US" smtClean="0"/>
              <a:pPr/>
              <a:t>9/6/2023</a:t>
            </a:fld>
            <a:endParaRPr lang="en-US"/>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r>
              <a:rPr lang="en-US"/>
              <a:t>Sample Footer Text</a:t>
            </a:r>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fld id="{F3450C42-9A0B-4425-92C2-70FCF7C45734}" type="slidenum">
              <a:rPr lang="en-US" smtClean="0"/>
              <a:pPr/>
              <a:t>‹#›</a:t>
            </a:fld>
            <a:endParaRPr lang="en-US"/>
          </a:p>
        </p:txBody>
      </p:sp>
    </p:spTree>
    <p:extLst>
      <p:ext uri="{BB962C8B-B14F-4D97-AF65-F5344CB8AC3E}">
        <p14:creationId xmlns:p14="http://schemas.microsoft.com/office/powerpoint/2010/main" val="1267781162"/>
      </p:ext>
    </p:extLst>
  </p:cSld>
  <p:clrMap bg1="lt1" tx1="dk1" bg2="lt2" tx2="dk2" accent1="accent1" accent2="accent2" accent3="accent3" accent4="accent4" accent5="accent5" accent6="accent6" hlink="hlink" folHlink="folHlink"/>
  <p:sldLayoutIdLst>
    <p:sldLayoutId id="2147483887" r:id="rId1"/>
    <p:sldLayoutId id="2147483886" r:id="rId2"/>
    <p:sldLayoutId id="2147483885" r:id="rId3"/>
    <p:sldLayoutId id="2147483884" r:id="rId4"/>
    <p:sldLayoutId id="2147483883" r:id="rId5"/>
    <p:sldLayoutId id="2147483882" r:id="rId6"/>
    <p:sldLayoutId id="2147483881" r:id="rId7"/>
    <p:sldLayoutId id="2147483880" r:id="rId8"/>
    <p:sldLayoutId id="2147483879" r:id="rId9"/>
    <p:sldLayoutId id="2147483878" r:id="rId10"/>
    <p:sldLayoutId id="2147483877"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mailto:ishikaime6561@gmail.com"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mailto:ishikaime6561@gmail.com" TargetMode="Externa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Padlock on computer motherboard">
            <a:extLst>
              <a:ext uri="{FF2B5EF4-FFF2-40B4-BE49-F238E27FC236}">
                <a16:creationId xmlns:a16="http://schemas.microsoft.com/office/drawing/2014/main" id="{ECBC062C-82BA-27D8-F5B1-306C357D32AC}"/>
              </a:ext>
            </a:extLst>
          </p:cNvPr>
          <p:cNvPicPr>
            <a:picLocks noChangeAspect="1"/>
          </p:cNvPicPr>
          <p:nvPr/>
        </p:nvPicPr>
        <p:blipFill rotWithShape="1">
          <a:blip r:embed="rId2"/>
          <a:srcRect l="3150" r="30102" b="3"/>
          <a:stretch/>
        </p:blipFill>
        <p:spPr>
          <a:xfrm>
            <a:off x="6536411" y="254456"/>
            <a:ext cx="4203526" cy="4203526"/>
          </a:xfrm>
          <a:custGeom>
            <a:avLst/>
            <a:gdLst/>
            <a:ahLst/>
            <a:cxnLst/>
            <a:rect l="l" t="t" r="r" b="b"/>
            <a:pathLst>
              <a:path w="2813056" h="2813056">
                <a:moveTo>
                  <a:pt x="1406528" y="0"/>
                </a:moveTo>
                <a:cubicBezTo>
                  <a:pt x="2183332" y="0"/>
                  <a:pt x="2813056" y="629724"/>
                  <a:pt x="2813056" y="1406528"/>
                </a:cubicBezTo>
                <a:cubicBezTo>
                  <a:pt x="2813056" y="2183332"/>
                  <a:pt x="2183332" y="2813056"/>
                  <a:pt x="1406528" y="2813056"/>
                </a:cubicBezTo>
                <a:cubicBezTo>
                  <a:pt x="629724" y="2813056"/>
                  <a:pt x="0" y="2183332"/>
                  <a:pt x="0" y="1406528"/>
                </a:cubicBezTo>
                <a:cubicBezTo>
                  <a:pt x="0" y="629724"/>
                  <a:pt x="629724" y="0"/>
                  <a:pt x="1406528" y="0"/>
                </a:cubicBezTo>
                <a:close/>
              </a:path>
            </a:pathLst>
          </a:custGeom>
        </p:spPr>
      </p:pic>
      <p:sp>
        <p:nvSpPr>
          <p:cNvPr id="58" name="Oval 57">
            <a:extLst>
              <a:ext uri="{FF2B5EF4-FFF2-40B4-BE49-F238E27FC236}">
                <a16:creationId xmlns:a16="http://schemas.microsoft.com/office/drawing/2014/main" id="{D9DFE8A5-DCEC-4A43-B613-D62AC8C573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47014" y="1128803"/>
            <a:ext cx="5290997" cy="5290997"/>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2B369A2E-99B1-4A2B-9343-957A6C165F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40778" y="1131641"/>
            <a:ext cx="5290997" cy="5290997"/>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2" name="Oval 61">
            <a:extLst>
              <a:ext uri="{FF2B5EF4-FFF2-40B4-BE49-F238E27FC236}">
                <a16:creationId xmlns:a16="http://schemas.microsoft.com/office/drawing/2014/main" id="{26B7664A-BE61-4A65-B937-A31E08B8B9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2254" y="1065353"/>
            <a:ext cx="5290997" cy="529099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A48C470-C7F9-1478-DFCC-116011D2A0D8}"/>
              </a:ext>
            </a:extLst>
          </p:cNvPr>
          <p:cNvSpPr>
            <a:spLocks noGrp="1"/>
          </p:cNvSpPr>
          <p:nvPr>
            <p:ph type="ctrTitle"/>
          </p:nvPr>
        </p:nvSpPr>
        <p:spPr>
          <a:xfrm>
            <a:off x="2545517" y="2193085"/>
            <a:ext cx="3624471" cy="2577893"/>
          </a:xfrm>
        </p:spPr>
        <p:txBody>
          <a:bodyPr>
            <a:normAutofit/>
          </a:bodyPr>
          <a:lstStyle/>
          <a:p>
            <a:r>
              <a:rPr lang="en-US"/>
              <a:t>zeek</a:t>
            </a:r>
          </a:p>
        </p:txBody>
      </p:sp>
      <p:sp>
        <p:nvSpPr>
          <p:cNvPr id="3" name="Subtitle 2">
            <a:extLst>
              <a:ext uri="{FF2B5EF4-FFF2-40B4-BE49-F238E27FC236}">
                <a16:creationId xmlns:a16="http://schemas.microsoft.com/office/drawing/2014/main" id="{321B1E0A-EB4A-D353-3C9E-434B5742F598}"/>
              </a:ext>
            </a:extLst>
          </p:cNvPr>
          <p:cNvSpPr>
            <a:spLocks noGrp="1"/>
          </p:cNvSpPr>
          <p:nvPr>
            <p:ph type="subTitle" idx="1"/>
          </p:nvPr>
        </p:nvSpPr>
        <p:spPr>
          <a:xfrm>
            <a:off x="2255232" y="4863054"/>
            <a:ext cx="4519517" cy="811604"/>
          </a:xfrm>
        </p:spPr>
        <p:txBody>
          <a:bodyPr vert="horz" lIns="91440" tIns="45720" rIns="91440" bIns="45720" rtlCol="0" anchor="t">
            <a:normAutofit/>
          </a:bodyPr>
          <a:lstStyle/>
          <a:p>
            <a:pPr>
              <a:lnSpc>
                <a:spcPct val="100000"/>
              </a:lnSpc>
            </a:pPr>
            <a:r>
              <a:rPr lang="en-US" sz="1100"/>
              <a:t>1805092- Ishika Tarin</a:t>
            </a:r>
          </a:p>
          <a:p>
            <a:pPr>
              <a:lnSpc>
                <a:spcPct val="100000"/>
              </a:lnSpc>
            </a:pPr>
            <a:r>
              <a:rPr lang="en-US" sz="1100"/>
              <a:t>1805114- Afroza Parvin Disa</a:t>
            </a:r>
          </a:p>
        </p:txBody>
      </p:sp>
      <p:sp>
        <p:nvSpPr>
          <p:cNvPr id="64" name="Graphic 212">
            <a:extLst>
              <a:ext uri="{FF2B5EF4-FFF2-40B4-BE49-F238E27FC236}">
                <a16:creationId xmlns:a16="http://schemas.microsoft.com/office/drawing/2014/main" id="{279CAF82-0ECF-42BE-8F37-F71941E5D4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05044" y="54194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66" name="Graphic 212">
            <a:extLst>
              <a:ext uri="{FF2B5EF4-FFF2-40B4-BE49-F238E27FC236}">
                <a16:creationId xmlns:a16="http://schemas.microsoft.com/office/drawing/2014/main" id="{B3D7D008-0B6D-4161-BEDA-6AF6A03BC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05044" y="54194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8" name="Group 67">
            <a:extLst>
              <a:ext uri="{FF2B5EF4-FFF2-40B4-BE49-F238E27FC236}">
                <a16:creationId xmlns:a16="http://schemas.microsoft.com/office/drawing/2014/main" id="{E0339FE9-6931-4B68-8E22-6539BB6087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65353"/>
            <a:ext cx="1861854" cy="717514"/>
            <a:chOff x="0" y="1065353"/>
            <a:chExt cx="1861854" cy="717514"/>
          </a:xfrm>
          <a:solidFill>
            <a:srgbClr val="FFFFFF"/>
          </a:solidFill>
        </p:grpSpPr>
        <p:sp>
          <p:nvSpPr>
            <p:cNvPr id="69" name="Freeform: Shape 68">
              <a:extLst>
                <a:ext uri="{FF2B5EF4-FFF2-40B4-BE49-F238E27FC236}">
                  <a16:creationId xmlns:a16="http://schemas.microsoft.com/office/drawing/2014/main" id="{E16C8D8F-10E9-4498-ABDB-0F923F8B6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70" name="Freeform: Shape 69">
              <a:extLst>
                <a:ext uri="{FF2B5EF4-FFF2-40B4-BE49-F238E27FC236}">
                  <a16:creationId xmlns:a16="http://schemas.microsoft.com/office/drawing/2014/main" id="{1E5A83E3-8A11-4492-BB6E-F5F2240316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grpSp>
        <p:nvGrpSpPr>
          <p:cNvPr id="72" name="Group 71">
            <a:extLst>
              <a:ext uri="{FF2B5EF4-FFF2-40B4-BE49-F238E27FC236}">
                <a16:creationId xmlns:a16="http://schemas.microsoft.com/office/drawing/2014/main" id="{D0218489-E03B-4E4F-9ADA-EC579122A1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65353"/>
            <a:ext cx="1861854" cy="717514"/>
            <a:chOff x="0" y="1065353"/>
            <a:chExt cx="1861854" cy="717514"/>
          </a:xfrm>
          <a:solidFill>
            <a:schemeClr val="tx1"/>
          </a:solidFill>
        </p:grpSpPr>
        <p:sp>
          <p:nvSpPr>
            <p:cNvPr id="73" name="Freeform: Shape 72">
              <a:extLst>
                <a:ext uri="{FF2B5EF4-FFF2-40B4-BE49-F238E27FC236}">
                  <a16:creationId xmlns:a16="http://schemas.microsoft.com/office/drawing/2014/main" id="{D36F491E-9A40-46C5-BD55-356F150256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74" name="Freeform: Shape 73">
              <a:extLst>
                <a:ext uri="{FF2B5EF4-FFF2-40B4-BE49-F238E27FC236}">
                  <a16:creationId xmlns:a16="http://schemas.microsoft.com/office/drawing/2014/main" id="{0EC201AA-621E-4837-A31C-D061443F7C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grpSp>
        <p:nvGrpSpPr>
          <p:cNvPr id="76"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488320" y="4140693"/>
            <a:ext cx="1054466" cy="469689"/>
            <a:chOff x="9841624" y="4115729"/>
            <a:chExt cx="602169" cy="268223"/>
          </a:xfrm>
          <a:solidFill>
            <a:schemeClr val="tx1"/>
          </a:solidFill>
        </p:grpSpPr>
        <p:sp>
          <p:nvSpPr>
            <p:cNvPr id="77" name="Freeform: Shape 76">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83" name="Oval 82">
            <a:extLst>
              <a:ext uri="{FF2B5EF4-FFF2-40B4-BE49-F238E27FC236}">
                <a16:creationId xmlns:a16="http://schemas.microsoft.com/office/drawing/2014/main" id="{033BC44A-0661-43B4-9C14-FD5963C226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5" name="Oval 84">
            <a:extLst>
              <a:ext uri="{FF2B5EF4-FFF2-40B4-BE49-F238E27FC236}">
                <a16:creationId xmlns:a16="http://schemas.microsoft.com/office/drawing/2014/main" id="{6AA707BA-98B0-47C5-B34A-63D60A0108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5735" y="4917084"/>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38889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500"/>
                                  </p:stCondLst>
                                  <p:iterate>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700"/>
                                        <p:tgtEl>
                                          <p:spTgt spid="3">
                                            <p:txEl>
                                              <p:pRg st="1" end="1"/>
                                            </p:txEl>
                                          </p:spTgt>
                                        </p:tgtEl>
                                      </p:cBhvr>
                                    </p:animEffect>
                                  </p:childTnLst>
                                </p:cTn>
                              </p:par>
                              <p:par>
                                <p:cTn id="13" presetID="10" presetClass="entr" presetSubtype="0" fill="hold" grpId="0" nodeType="withEffect">
                                  <p:stCondLst>
                                    <p:cond delay="1000"/>
                                  </p:stCondLst>
                                  <p:iterate>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908CDA-A7DD-DAFC-8F91-9AB5A83234C8}"/>
              </a:ext>
            </a:extLst>
          </p:cNvPr>
          <p:cNvSpPr txBox="1"/>
          <p:nvPr/>
        </p:nvSpPr>
        <p:spPr>
          <a:xfrm>
            <a:off x="996649" y="621433"/>
            <a:ext cx="10093217"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ea typeface="+mn-lt"/>
                <a:cs typeface="+mn-lt"/>
              </a:rPr>
              <a:t>Writing at a </a:t>
            </a:r>
            <a:r>
              <a:rPr lang="en-US" sz="2000" err="1">
                <a:ea typeface="+mn-lt"/>
                <a:cs typeface="+mn-lt"/>
              </a:rPr>
              <a:t>pcap</a:t>
            </a:r>
            <a:r>
              <a:rPr lang="en-US" sz="2000">
                <a:ea typeface="+mn-lt"/>
                <a:cs typeface="+mn-lt"/>
              </a:rPr>
              <a:t> file: </a:t>
            </a:r>
            <a:r>
              <a:rPr lang="en-US" sz="2000" b="1">
                <a:ea typeface="+mn-lt"/>
                <a:cs typeface="+mn-lt"/>
              </a:rPr>
              <a:t> </a:t>
            </a:r>
            <a:endParaRPr lang="en-US" sz="2000" b="1" err="1">
              <a:ea typeface="+mn-lt"/>
              <a:cs typeface="+mn-lt"/>
            </a:endParaRPr>
          </a:p>
          <a:p>
            <a:endParaRPr lang="en-US" sz="2000" b="1">
              <a:ea typeface="+mn-lt"/>
              <a:cs typeface="+mn-lt"/>
            </a:endParaRPr>
          </a:p>
          <a:p>
            <a:r>
              <a:rPr lang="en-US" sz="2000" b="1" err="1">
                <a:ea typeface="+mn-lt"/>
                <a:cs typeface="+mn-lt"/>
              </a:rPr>
              <a:t>sudo</a:t>
            </a:r>
            <a:r>
              <a:rPr lang="en-US" sz="2000" b="1">
                <a:ea typeface="+mn-lt"/>
                <a:cs typeface="+mn-lt"/>
              </a:rPr>
              <a:t> </a:t>
            </a:r>
            <a:r>
              <a:rPr lang="en-US" sz="2000" b="1" err="1">
                <a:ea typeface="+mn-lt"/>
                <a:cs typeface="+mn-lt"/>
              </a:rPr>
              <a:t>tcpdump</a:t>
            </a:r>
            <a:r>
              <a:rPr lang="en-US" sz="2000" b="1">
                <a:ea typeface="+mn-lt"/>
                <a:cs typeface="+mn-lt"/>
              </a:rPr>
              <a:t> -</a:t>
            </a:r>
            <a:r>
              <a:rPr lang="en-US" sz="2000" b="1" err="1">
                <a:ea typeface="+mn-lt"/>
                <a:cs typeface="+mn-lt"/>
              </a:rPr>
              <a:t>i</a:t>
            </a:r>
            <a:r>
              <a:rPr lang="en-US" sz="2000" b="1">
                <a:ea typeface="+mn-lt"/>
                <a:cs typeface="+mn-lt"/>
              </a:rPr>
              <a:t> enp0s3 -w /</a:t>
            </a:r>
            <a:r>
              <a:rPr lang="en-US" sz="2000" b="1" err="1">
                <a:ea typeface="+mn-lt"/>
                <a:cs typeface="+mn-lt"/>
              </a:rPr>
              <a:t>pcap</a:t>
            </a:r>
            <a:r>
              <a:rPr lang="en-US" sz="2000" b="1">
                <a:ea typeface="+mn-lt"/>
                <a:cs typeface="+mn-lt"/>
              </a:rPr>
              <a:t>/</a:t>
            </a:r>
            <a:r>
              <a:rPr lang="en-US" sz="2000" b="1" err="1">
                <a:ea typeface="+mn-lt"/>
                <a:cs typeface="+mn-lt"/>
              </a:rPr>
              <a:t>captured_traffic.pcap</a:t>
            </a:r>
            <a:endParaRPr lang="en-US" sz="2000" b="1"/>
          </a:p>
        </p:txBody>
      </p:sp>
      <p:sp>
        <p:nvSpPr>
          <p:cNvPr id="3" name="TextBox 2">
            <a:extLst>
              <a:ext uri="{FF2B5EF4-FFF2-40B4-BE49-F238E27FC236}">
                <a16:creationId xmlns:a16="http://schemas.microsoft.com/office/drawing/2014/main" id="{2D827E9F-5F07-09F2-C3F1-2DEBD5302BED}"/>
              </a:ext>
            </a:extLst>
          </p:cNvPr>
          <p:cNvSpPr txBox="1"/>
          <p:nvPr/>
        </p:nvSpPr>
        <p:spPr>
          <a:xfrm>
            <a:off x="1001980" y="480455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6" name="TextBox 5">
            <a:extLst>
              <a:ext uri="{FF2B5EF4-FFF2-40B4-BE49-F238E27FC236}">
                <a16:creationId xmlns:a16="http://schemas.microsoft.com/office/drawing/2014/main" id="{DE18A994-3887-785F-87E8-BB98BA7260F2}"/>
              </a:ext>
            </a:extLst>
          </p:cNvPr>
          <p:cNvSpPr txBox="1"/>
          <p:nvPr/>
        </p:nvSpPr>
        <p:spPr>
          <a:xfrm>
            <a:off x="911870" y="3875336"/>
            <a:ext cx="859179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This command will capture network traffic on the "enp0s3" network interface and save it to the "/</a:t>
            </a:r>
            <a:r>
              <a:rPr lang="en-US" err="1">
                <a:ea typeface="+mn-lt"/>
                <a:cs typeface="+mn-lt"/>
              </a:rPr>
              <a:t>pcap</a:t>
            </a:r>
            <a:r>
              <a:rPr lang="en-US">
                <a:ea typeface="+mn-lt"/>
                <a:cs typeface="+mn-lt"/>
              </a:rPr>
              <a:t>/</a:t>
            </a:r>
            <a:r>
              <a:rPr lang="en-US" err="1">
                <a:ea typeface="+mn-lt"/>
                <a:cs typeface="+mn-lt"/>
              </a:rPr>
              <a:t>captured_traffic.pcap</a:t>
            </a:r>
            <a:r>
              <a:rPr lang="en-US">
                <a:ea typeface="+mn-lt"/>
                <a:cs typeface="+mn-lt"/>
              </a:rPr>
              <a:t>" file within the "/</a:t>
            </a:r>
            <a:r>
              <a:rPr lang="en-US" err="1">
                <a:ea typeface="+mn-lt"/>
                <a:cs typeface="+mn-lt"/>
              </a:rPr>
              <a:t>pcap</a:t>
            </a:r>
            <a:r>
              <a:rPr lang="en-US">
                <a:ea typeface="+mn-lt"/>
                <a:cs typeface="+mn-lt"/>
              </a:rPr>
              <a:t>" directory.</a:t>
            </a:r>
          </a:p>
        </p:txBody>
      </p:sp>
      <p:pic>
        <p:nvPicPr>
          <p:cNvPr id="4" name="Picture 3" descr="A computer screen shot of white text&#10;&#10;Description automatically generated">
            <a:extLst>
              <a:ext uri="{FF2B5EF4-FFF2-40B4-BE49-F238E27FC236}">
                <a16:creationId xmlns:a16="http://schemas.microsoft.com/office/drawing/2014/main" id="{08A3E8C5-4F6B-4C36-BE40-A87D3BB18AEE}"/>
              </a:ext>
            </a:extLst>
          </p:cNvPr>
          <p:cNvPicPr>
            <a:picLocks noChangeAspect="1"/>
          </p:cNvPicPr>
          <p:nvPr/>
        </p:nvPicPr>
        <p:blipFill rotWithShape="1">
          <a:blip r:embed="rId2"/>
          <a:srcRect l="106" t="25686" r="-183" b="-4861"/>
          <a:stretch/>
        </p:blipFill>
        <p:spPr>
          <a:xfrm>
            <a:off x="957331" y="2104453"/>
            <a:ext cx="10167138" cy="1230484"/>
          </a:xfrm>
          <a:prstGeom prst="rect">
            <a:avLst/>
          </a:prstGeom>
        </p:spPr>
      </p:pic>
    </p:spTree>
    <p:extLst>
      <p:ext uri="{BB962C8B-B14F-4D97-AF65-F5344CB8AC3E}">
        <p14:creationId xmlns:p14="http://schemas.microsoft.com/office/powerpoint/2010/main" val="15781638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908CDA-A7DD-DAFC-8F91-9AB5A83234C8}"/>
              </a:ext>
            </a:extLst>
          </p:cNvPr>
          <p:cNvSpPr txBox="1"/>
          <p:nvPr/>
        </p:nvSpPr>
        <p:spPr>
          <a:xfrm>
            <a:off x="953719" y="374588"/>
            <a:ext cx="10093217"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ea typeface="+mn-lt"/>
                <a:cs typeface="+mn-lt"/>
              </a:rPr>
              <a:t>Reading from </a:t>
            </a:r>
            <a:r>
              <a:rPr lang="en-US" sz="2000" err="1">
                <a:ea typeface="+mn-lt"/>
                <a:cs typeface="+mn-lt"/>
              </a:rPr>
              <a:t>pcap</a:t>
            </a:r>
            <a:r>
              <a:rPr lang="en-US" sz="2000">
                <a:ea typeface="+mn-lt"/>
                <a:cs typeface="+mn-lt"/>
              </a:rPr>
              <a:t> file: </a:t>
            </a:r>
            <a:r>
              <a:rPr lang="en-US" sz="2000" b="1">
                <a:ea typeface="+mn-lt"/>
                <a:cs typeface="+mn-lt"/>
              </a:rPr>
              <a:t> </a:t>
            </a:r>
            <a:endParaRPr lang="en-US" sz="2000" b="1" err="1">
              <a:ea typeface="+mn-lt"/>
              <a:cs typeface="+mn-lt"/>
            </a:endParaRPr>
          </a:p>
          <a:p>
            <a:endParaRPr lang="en-US" sz="2000" b="1">
              <a:ea typeface="+mn-lt"/>
              <a:cs typeface="+mn-lt"/>
            </a:endParaRPr>
          </a:p>
          <a:p>
            <a:r>
              <a:rPr lang="en-US" sz="2000" b="1" err="1">
                <a:ea typeface="+mn-lt"/>
                <a:cs typeface="+mn-lt"/>
              </a:rPr>
              <a:t>sudo</a:t>
            </a:r>
            <a:r>
              <a:rPr lang="en-US" sz="2000" b="1">
                <a:ea typeface="+mn-lt"/>
                <a:cs typeface="+mn-lt"/>
              </a:rPr>
              <a:t> </a:t>
            </a:r>
            <a:r>
              <a:rPr lang="en-US" sz="2000" b="1" err="1">
                <a:ea typeface="+mn-lt"/>
                <a:cs typeface="+mn-lt"/>
              </a:rPr>
              <a:t>tcpdump</a:t>
            </a:r>
            <a:r>
              <a:rPr lang="en-US" sz="2000" b="1">
                <a:ea typeface="+mn-lt"/>
                <a:cs typeface="+mn-lt"/>
              </a:rPr>
              <a:t> -n -r /</a:t>
            </a:r>
            <a:r>
              <a:rPr lang="en-US" sz="2000" b="1" err="1">
                <a:ea typeface="+mn-lt"/>
                <a:cs typeface="+mn-lt"/>
              </a:rPr>
              <a:t>pcap</a:t>
            </a:r>
            <a:r>
              <a:rPr lang="en-US" sz="2000" b="1">
                <a:ea typeface="+mn-lt"/>
                <a:cs typeface="+mn-lt"/>
              </a:rPr>
              <a:t>/</a:t>
            </a:r>
            <a:r>
              <a:rPr lang="en-US" sz="2000" b="1" err="1">
                <a:ea typeface="+mn-lt"/>
                <a:cs typeface="+mn-lt"/>
              </a:rPr>
              <a:t>captured_traffic.pcap</a:t>
            </a:r>
            <a:endParaRPr lang="en-US" b="1" err="1">
              <a:ea typeface="+mn-lt"/>
              <a:cs typeface="+mn-lt"/>
            </a:endParaRPr>
          </a:p>
        </p:txBody>
      </p:sp>
      <p:sp>
        <p:nvSpPr>
          <p:cNvPr id="3" name="TextBox 2">
            <a:extLst>
              <a:ext uri="{FF2B5EF4-FFF2-40B4-BE49-F238E27FC236}">
                <a16:creationId xmlns:a16="http://schemas.microsoft.com/office/drawing/2014/main" id="{2D827E9F-5F07-09F2-C3F1-2DEBD5302BED}"/>
              </a:ext>
            </a:extLst>
          </p:cNvPr>
          <p:cNvSpPr txBox="1"/>
          <p:nvPr/>
        </p:nvSpPr>
        <p:spPr>
          <a:xfrm>
            <a:off x="1001980" y="480455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6" name="TextBox 5">
            <a:extLst>
              <a:ext uri="{FF2B5EF4-FFF2-40B4-BE49-F238E27FC236}">
                <a16:creationId xmlns:a16="http://schemas.microsoft.com/office/drawing/2014/main" id="{DE18A994-3887-785F-87E8-BB98BA7260F2}"/>
              </a:ext>
            </a:extLst>
          </p:cNvPr>
          <p:cNvSpPr txBox="1"/>
          <p:nvPr/>
        </p:nvSpPr>
        <p:spPr>
          <a:xfrm>
            <a:off x="246462" y="5699842"/>
            <a:ext cx="10791937"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Avenir Next LT Pro"/>
                <a:ea typeface="+mn-lt"/>
                <a:cs typeface="+mn-lt"/>
              </a:rPr>
              <a:t>By running this command </a:t>
            </a:r>
            <a:r>
              <a:rPr lang="en-US" err="1">
                <a:latin typeface="Avenir Next LT Pro"/>
                <a:ea typeface="+mn-lt"/>
                <a:cs typeface="+mn-lt"/>
              </a:rPr>
              <a:t>tcpdump</a:t>
            </a:r>
            <a:r>
              <a:rPr lang="en-US">
                <a:solidFill>
                  <a:srgbClr val="374151"/>
                </a:solidFill>
                <a:ea typeface="+mn-lt"/>
                <a:cs typeface="+mn-lt"/>
              </a:rPr>
              <a:t> will read the contents of the PCAP file and display the captured network traffic on your terminal, showing details like source and destination IP addresses, ports, packet sizes, timestamps, and more.</a:t>
            </a:r>
          </a:p>
        </p:txBody>
      </p:sp>
      <p:pic>
        <p:nvPicPr>
          <p:cNvPr id="4" name="Picture 3" descr="A computer screen shot of a program&#10;&#10;Description automatically generated">
            <a:extLst>
              <a:ext uri="{FF2B5EF4-FFF2-40B4-BE49-F238E27FC236}">
                <a16:creationId xmlns:a16="http://schemas.microsoft.com/office/drawing/2014/main" id="{25E955DE-FE67-ED53-CF76-CC838613CBA8}"/>
              </a:ext>
            </a:extLst>
          </p:cNvPr>
          <p:cNvPicPr>
            <a:picLocks noChangeAspect="1"/>
          </p:cNvPicPr>
          <p:nvPr/>
        </p:nvPicPr>
        <p:blipFill>
          <a:blip r:embed="rId2"/>
          <a:stretch>
            <a:fillRect/>
          </a:stretch>
        </p:blipFill>
        <p:spPr>
          <a:xfrm>
            <a:off x="949124" y="1657228"/>
            <a:ext cx="10468673" cy="3748577"/>
          </a:xfrm>
          <a:prstGeom prst="rect">
            <a:avLst/>
          </a:prstGeom>
        </p:spPr>
      </p:pic>
    </p:spTree>
    <p:extLst>
      <p:ext uri="{BB962C8B-B14F-4D97-AF65-F5344CB8AC3E}">
        <p14:creationId xmlns:p14="http://schemas.microsoft.com/office/powerpoint/2010/main" val="36426057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7" name="Graphic 185">
            <a:extLst>
              <a:ext uri="{FF2B5EF4-FFF2-40B4-BE49-F238E27FC236}">
                <a16:creationId xmlns:a16="http://schemas.microsoft.com/office/drawing/2014/main" id="{8A351602-3772-4279-B0D3-A523F6F6EAB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49" name="Freeform: Shape 48">
              <a:extLst>
                <a:ext uri="{FF2B5EF4-FFF2-40B4-BE49-F238E27FC236}">
                  <a16:creationId xmlns:a16="http://schemas.microsoft.com/office/drawing/2014/main" id="{A5AAAA75-5FFB-4C07-AD4A-3146773E6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1479895E-3847-44BB-8404-28F14219F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0E02F68-8149-4236-8D9F-6B550F78B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956FCAAB-F073-4561-A484-42C7DD10D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CF8DB94-87A3-43E9-9BBB-301CFF0FB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3" name="Oval 52">
            <a:extLst>
              <a:ext uri="{FF2B5EF4-FFF2-40B4-BE49-F238E27FC236}">
                <a16:creationId xmlns:a16="http://schemas.microsoft.com/office/drawing/2014/main" id="{7D6BF779-0B8C-4CC2-9268-9506AD0C5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useBgFill="1">
        <p:nvSpPr>
          <p:cNvPr id="55" name="Rectangle 54">
            <a:extLst>
              <a:ext uri="{FF2B5EF4-FFF2-40B4-BE49-F238E27FC236}">
                <a16:creationId xmlns:a16="http://schemas.microsoft.com/office/drawing/2014/main" id="{51F77B6A-7F53-4B28-B73D-C8CC899AB2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1A371D-F9B2-6EB4-70B0-43EFB123E7E4}"/>
              </a:ext>
            </a:extLst>
          </p:cNvPr>
          <p:cNvSpPr>
            <a:spLocks noGrp="1"/>
          </p:cNvSpPr>
          <p:nvPr>
            <p:ph type="title"/>
          </p:nvPr>
        </p:nvSpPr>
        <p:spPr>
          <a:xfrm>
            <a:off x="6677097" y="1366003"/>
            <a:ext cx="4705933" cy="3628397"/>
          </a:xfrm>
        </p:spPr>
        <p:txBody>
          <a:bodyPr vert="horz" lIns="91440" tIns="45720" rIns="91440" bIns="45720" rtlCol="0" anchor="b">
            <a:normAutofit/>
          </a:bodyPr>
          <a:lstStyle/>
          <a:p>
            <a:r>
              <a:rPr lang="en-US" sz="4000" b="1" cap="all" spc="1500">
                <a:ea typeface="+mj-lt"/>
                <a:cs typeface="+mj-lt"/>
              </a:rPr>
              <a:t>Command line utility with </a:t>
            </a:r>
            <a:r>
              <a:rPr lang="en-US" sz="4000" b="1" cap="all" spc="1500" err="1">
                <a:ea typeface="+mj-lt"/>
                <a:cs typeface="+mj-lt"/>
              </a:rPr>
              <a:t>zeekcontrol</a:t>
            </a:r>
            <a:r>
              <a:rPr lang="en-US" sz="4000" b="1" cap="all" spc="1500">
                <a:ea typeface="Source Sans Pro SemiBold"/>
              </a:rPr>
              <a:t> </a:t>
            </a:r>
            <a:endParaRPr lang="en-US" b="1"/>
          </a:p>
        </p:txBody>
      </p:sp>
      <p:grpSp>
        <p:nvGrpSpPr>
          <p:cNvPr id="56" name="Group 55">
            <a:extLst>
              <a:ext uri="{FF2B5EF4-FFF2-40B4-BE49-F238E27FC236}">
                <a16:creationId xmlns:a16="http://schemas.microsoft.com/office/drawing/2014/main" id="{2515629F-0D83-4A44-A125-CD50FC660A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013" y="1361348"/>
            <a:ext cx="4833902" cy="4258176"/>
            <a:chOff x="1674895" y="1345036"/>
            <a:chExt cx="5428610" cy="4210939"/>
          </a:xfrm>
        </p:grpSpPr>
        <p:sp>
          <p:nvSpPr>
            <p:cNvPr id="21" name="Rectangle 20">
              <a:extLst>
                <a:ext uri="{FF2B5EF4-FFF2-40B4-BE49-F238E27FC236}">
                  <a16:creationId xmlns:a16="http://schemas.microsoft.com/office/drawing/2014/main" id="{81A5080B-EAC4-4530-815C-DE8DACA09D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14667345-04B5-4757-9CE0-969DC1DE5E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7" name="Freeform: Shape 56">
            <a:extLst>
              <a:ext uri="{FF2B5EF4-FFF2-40B4-BE49-F238E27FC236}">
                <a16:creationId xmlns:a16="http://schemas.microsoft.com/office/drawing/2014/main" id="{F6E412EF-CF39-4C25-85B0-DB30B1B0A8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003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58" name="Freeform: Shape 57">
            <a:extLst>
              <a:ext uri="{FF2B5EF4-FFF2-40B4-BE49-F238E27FC236}">
                <a16:creationId xmlns:a16="http://schemas.microsoft.com/office/drawing/2014/main" id="{E8DA6235-17F2-4C9E-88C6-C5D38D8D3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76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useBgFill="1">
        <p:nvSpPr>
          <p:cNvPr id="28" name="Rectangle 27">
            <a:extLst>
              <a:ext uri="{FF2B5EF4-FFF2-40B4-BE49-F238E27FC236}">
                <a16:creationId xmlns:a16="http://schemas.microsoft.com/office/drawing/2014/main" id="{B55DEF71-1741-4489-8E77-46FC5BAA6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69494" y="1220741"/>
            <a:ext cx="4833901" cy="4258176"/>
          </a:xfrm>
          <a:prstGeom prst="rect">
            <a:avLst/>
          </a:prstGeom>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82347B6D-A7CC-48EB-861F-917D0D61E3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69494" y="1220741"/>
            <a:ext cx="4833901" cy="425817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A7A0A46D-CC9B-4E32-870A-7BC2DF9401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7284" y="4357092"/>
            <a:ext cx="319941" cy="31994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Oval 33">
            <a:extLst>
              <a:ext uri="{FF2B5EF4-FFF2-40B4-BE49-F238E27FC236}">
                <a16:creationId xmlns:a16="http://schemas.microsoft.com/office/drawing/2014/main" id="{9178722E-1BD0-427E-BAAE-4F206DAB58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7284" y="4357092"/>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59" name="Graphic 58" descr="Gauge">
            <a:extLst>
              <a:ext uri="{FF2B5EF4-FFF2-40B4-BE49-F238E27FC236}">
                <a16:creationId xmlns:a16="http://schemas.microsoft.com/office/drawing/2014/main" id="{E32FB13C-C689-4A81-FDA2-B0CC98D1D72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946336" y="1509721"/>
            <a:ext cx="3680216" cy="3680216"/>
          </a:xfrm>
          <a:prstGeom prst="rect">
            <a:avLst/>
          </a:prstGeom>
          <a:ln w="28575">
            <a:noFill/>
          </a:ln>
        </p:spPr>
      </p:pic>
      <p:grpSp>
        <p:nvGrpSpPr>
          <p:cNvPr id="36" name="Group 35">
            <a:extLst>
              <a:ext uri="{FF2B5EF4-FFF2-40B4-BE49-F238E27FC236}">
                <a16:creationId xmlns:a16="http://schemas.microsoft.com/office/drawing/2014/main" id="{7D8E00FA-5561-4253-B903-92B49719E7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11971" y="858936"/>
            <a:ext cx="693403" cy="693403"/>
            <a:chOff x="5211971" y="858936"/>
            <a:chExt cx="693403" cy="693403"/>
          </a:xfrm>
        </p:grpSpPr>
        <p:sp>
          <p:nvSpPr>
            <p:cNvPr id="60" name="Graphic 212">
              <a:extLst>
                <a:ext uri="{FF2B5EF4-FFF2-40B4-BE49-F238E27FC236}">
                  <a16:creationId xmlns:a16="http://schemas.microsoft.com/office/drawing/2014/main" id="{A753B935-E3DD-466D-BFAC-68E0BE02D0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11971" y="858936"/>
              <a:ext cx="693403" cy="69340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8" name="Graphic 212">
              <a:extLst>
                <a:ext uri="{FF2B5EF4-FFF2-40B4-BE49-F238E27FC236}">
                  <a16:creationId xmlns:a16="http://schemas.microsoft.com/office/drawing/2014/main" id="{FB034F26-4148-4B59-B493-14D7A9A8BA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11971" y="858936"/>
              <a:ext cx="693403" cy="69340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nvGrpSpPr>
          <p:cNvPr id="61" name="Graphic 185">
            <a:extLst>
              <a:ext uri="{FF2B5EF4-FFF2-40B4-BE49-F238E27FC236}">
                <a16:creationId xmlns:a16="http://schemas.microsoft.com/office/drawing/2014/main" id="{5E6BB5FD-DB7B-4BE3-BA45-1EF042115E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41" name="Freeform: Shape 40">
              <a:extLst>
                <a:ext uri="{FF2B5EF4-FFF2-40B4-BE49-F238E27FC236}">
                  <a16:creationId xmlns:a16="http://schemas.microsoft.com/office/drawing/2014/main" id="{9929FF76-4B3A-4294-BE6E-B507B22D1B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253C18A4-10CC-4E91-A8A2-D5368972A1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6356AC2F-73E0-44FD-B346-A209D274D3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95A85581-9712-414C-82D4-2FE96ACB2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1B0828F2-35E7-4424-8082-6C258B676E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1387964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908CDA-A7DD-DAFC-8F91-9AB5A83234C8}"/>
              </a:ext>
            </a:extLst>
          </p:cNvPr>
          <p:cNvSpPr txBox="1"/>
          <p:nvPr/>
        </p:nvSpPr>
        <p:spPr>
          <a:xfrm>
            <a:off x="953719" y="374588"/>
            <a:ext cx="10093217"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ea typeface="+mn-lt"/>
                <a:cs typeface="+mn-lt"/>
              </a:rPr>
              <a:t>Run </a:t>
            </a:r>
            <a:r>
              <a:rPr lang="en-US" sz="2000" err="1">
                <a:ea typeface="+mn-lt"/>
                <a:cs typeface="+mn-lt"/>
              </a:rPr>
              <a:t>Zeekctl</a:t>
            </a:r>
            <a:r>
              <a:rPr lang="en-US" sz="2000">
                <a:ea typeface="+mn-lt"/>
                <a:cs typeface="+mn-lt"/>
              </a:rPr>
              <a:t>:</a:t>
            </a:r>
            <a:endParaRPr lang="en-US" sz="2000" b="1" err="1">
              <a:ea typeface="+mn-lt"/>
              <a:cs typeface="+mn-lt"/>
            </a:endParaRPr>
          </a:p>
          <a:p>
            <a:endParaRPr lang="en-US" sz="2000" b="1">
              <a:ea typeface="+mn-lt"/>
              <a:cs typeface="+mn-lt"/>
            </a:endParaRPr>
          </a:p>
          <a:p>
            <a:r>
              <a:rPr lang="en-US" sz="2000" b="1" err="1">
                <a:ea typeface="+mn-lt"/>
                <a:cs typeface="+mn-lt"/>
              </a:rPr>
              <a:t>sudo</a:t>
            </a:r>
            <a:r>
              <a:rPr lang="en-US" sz="2000" b="1">
                <a:ea typeface="+mn-lt"/>
                <a:cs typeface="+mn-lt"/>
              </a:rPr>
              <a:t> ./</a:t>
            </a:r>
            <a:r>
              <a:rPr lang="en-US" sz="2000" b="1" err="1">
                <a:ea typeface="+mn-lt"/>
                <a:cs typeface="+mn-lt"/>
              </a:rPr>
              <a:t>zeekctl</a:t>
            </a:r>
            <a:endParaRPr lang="en-US" b="1" err="1"/>
          </a:p>
        </p:txBody>
      </p:sp>
      <p:sp>
        <p:nvSpPr>
          <p:cNvPr id="3" name="TextBox 2">
            <a:extLst>
              <a:ext uri="{FF2B5EF4-FFF2-40B4-BE49-F238E27FC236}">
                <a16:creationId xmlns:a16="http://schemas.microsoft.com/office/drawing/2014/main" id="{2D827E9F-5F07-09F2-C3F1-2DEBD5302BED}"/>
              </a:ext>
            </a:extLst>
          </p:cNvPr>
          <p:cNvSpPr txBox="1"/>
          <p:nvPr/>
        </p:nvSpPr>
        <p:spPr>
          <a:xfrm>
            <a:off x="1001980" y="480455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6" name="TextBox 5">
            <a:extLst>
              <a:ext uri="{FF2B5EF4-FFF2-40B4-BE49-F238E27FC236}">
                <a16:creationId xmlns:a16="http://schemas.microsoft.com/office/drawing/2014/main" id="{DE18A994-3887-785F-87E8-BB98BA7260F2}"/>
              </a:ext>
            </a:extLst>
          </p:cNvPr>
          <p:cNvSpPr txBox="1"/>
          <p:nvPr/>
        </p:nvSpPr>
        <p:spPr>
          <a:xfrm>
            <a:off x="954800" y="2791363"/>
            <a:ext cx="9922614"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err="1">
                <a:ea typeface="+mn-lt"/>
                <a:cs typeface="+mn-lt"/>
              </a:rPr>
              <a:t>Zeekctl</a:t>
            </a:r>
            <a:r>
              <a:rPr lang="en-US">
                <a:ea typeface="+mn-lt"/>
                <a:cs typeface="+mn-lt"/>
              </a:rPr>
              <a:t> (sometimes referred to as "</a:t>
            </a:r>
            <a:r>
              <a:rPr lang="en-US" b="1">
                <a:ea typeface="+mn-lt"/>
                <a:cs typeface="+mn-lt"/>
              </a:rPr>
              <a:t>Zeek Control</a:t>
            </a:r>
            <a:r>
              <a:rPr lang="en-US">
                <a:ea typeface="+mn-lt"/>
                <a:cs typeface="+mn-lt"/>
              </a:rPr>
              <a:t>") is a utility for managing and controlling Zeek, a powerful network security monitoring tool. </a:t>
            </a:r>
          </a:p>
          <a:p>
            <a:endParaRPr lang="en-US">
              <a:ea typeface="+mn-lt"/>
              <a:cs typeface="+mn-lt"/>
            </a:endParaRPr>
          </a:p>
          <a:p>
            <a:r>
              <a:rPr lang="en-US" err="1">
                <a:ea typeface="+mn-lt"/>
                <a:cs typeface="+mn-lt"/>
              </a:rPr>
              <a:t>Zeekctl</a:t>
            </a:r>
            <a:r>
              <a:rPr lang="en-US">
                <a:ea typeface="+mn-lt"/>
                <a:cs typeface="+mn-lt"/>
              </a:rPr>
              <a:t> provides a set of commands and features that make it easier to configure, start, stop, and manage Zeek instances, especially in more complex deployment scenarios. </a:t>
            </a:r>
            <a:endParaRPr lang="en-US"/>
          </a:p>
        </p:txBody>
      </p:sp>
      <p:pic>
        <p:nvPicPr>
          <p:cNvPr id="4" name="Picture 3" descr="A black background with white text&#10;&#10;Description automatically generated">
            <a:extLst>
              <a:ext uri="{FF2B5EF4-FFF2-40B4-BE49-F238E27FC236}">
                <a16:creationId xmlns:a16="http://schemas.microsoft.com/office/drawing/2014/main" id="{FF78BD7A-64E0-C72F-3175-DC1299CA8B1B}"/>
              </a:ext>
            </a:extLst>
          </p:cNvPr>
          <p:cNvPicPr>
            <a:picLocks noChangeAspect="1"/>
          </p:cNvPicPr>
          <p:nvPr/>
        </p:nvPicPr>
        <p:blipFill>
          <a:blip r:embed="rId2"/>
          <a:stretch>
            <a:fillRect/>
          </a:stretch>
        </p:blipFill>
        <p:spPr>
          <a:xfrm>
            <a:off x="1086118" y="1556398"/>
            <a:ext cx="9687058" cy="772329"/>
          </a:xfrm>
          <a:prstGeom prst="rect">
            <a:avLst/>
          </a:prstGeom>
        </p:spPr>
      </p:pic>
      <p:sp>
        <p:nvSpPr>
          <p:cNvPr id="8" name="TextBox 7">
            <a:extLst>
              <a:ext uri="{FF2B5EF4-FFF2-40B4-BE49-F238E27FC236}">
                <a16:creationId xmlns:a16="http://schemas.microsoft.com/office/drawing/2014/main" id="{08E39DE9-6810-5BBA-1925-560283BDE8FF}"/>
              </a:ext>
            </a:extLst>
          </p:cNvPr>
          <p:cNvSpPr txBox="1"/>
          <p:nvPr/>
        </p:nvSpPr>
        <p:spPr>
          <a:xfrm>
            <a:off x="1082508" y="4656813"/>
            <a:ext cx="10093217"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ea typeface="+mn-lt"/>
                <a:cs typeface="+mn-lt"/>
              </a:rPr>
              <a:t>Zeek commands to Run:</a:t>
            </a:r>
          </a:p>
          <a:p>
            <a:endParaRPr lang="en-US" sz="2000">
              <a:ea typeface="+mn-lt"/>
              <a:cs typeface="+mn-lt"/>
            </a:endParaRPr>
          </a:p>
          <a:p>
            <a:r>
              <a:rPr lang="en-US" sz="2000" b="1">
                <a:ea typeface="+mn-lt"/>
                <a:cs typeface="+mn-lt"/>
              </a:rPr>
              <a:t>&gt;Zeek start : </a:t>
            </a:r>
            <a:r>
              <a:rPr lang="en-US" sz="2000" err="1">
                <a:ea typeface="+mn-lt"/>
                <a:cs typeface="+mn-lt"/>
              </a:rPr>
              <a:t>zeek</a:t>
            </a:r>
            <a:r>
              <a:rPr lang="en-US" sz="2000">
                <a:ea typeface="+mn-lt"/>
                <a:cs typeface="+mn-lt"/>
              </a:rPr>
              <a:t> is started</a:t>
            </a:r>
          </a:p>
          <a:p>
            <a:r>
              <a:rPr lang="en-US" sz="2000" b="1"/>
              <a:t>&gt;Zeek deploy : </a:t>
            </a:r>
            <a:r>
              <a:rPr lang="en-US" sz="2000" err="1"/>
              <a:t>zeek</a:t>
            </a:r>
            <a:r>
              <a:rPr lang="en-US" sz="2000"/>
              <a:t> is started then it is stopped</a:t>
            </a:r>
          </a:p>
          <a:p>
            <a:r>
              <a:rPr lang="en-US" sz="2000" b="1"/>
              <a:t>&gt;Zeek stop :</a:t>
            </a:r>
            <a:r>
              <a:rPr lang="en-US" sz="2000"/>
              <a:t> </a:t>
            </a:r>
            <a:r>
              <a:rPr lang="en-US" sz="2000" err="1"/>
              <a:t>zeek</a:t>
            </a:r>
            <a:r>
              <a:rPr lang="en-US" sz="2000"/>
              <a:t> is stopped</a:t>
            </a:r>
          </a:p>
          <a:p>
            <a:r>
              <a:rPr lang="en-US" sz="2000" b="1">
                <a:ea typeface="+mn-lt"/>
                <a:cs typeface="+mn-lt"/>
              </a:rPr>
              <a:t>&gt;Zeek </a:t>
            </a:r>
            <a:r>
              <a:rPr lang="en-US" sz="2000" b="1" err="1">
                <a:ea typeface="+mn-lt"/>
                <a:cs typeface="+mn-lt"/>
              </a:rPr>
              <a:t>diag</a:t>
            </a:r>
            <a:r>
              <a:rPr lang="en-US" sz="2000" b="1">
                <a:ea typeface="+mn-lt"/>
                <a:cs typeface="+mn-lt"/>
              </a:rPr>
              <a:t>:</a:t>
            </a:r>
            <a:r>
              <a:rPr lang="en-US" sz="2000">
                <a:ea typeface="+mn-lt"/>
                <a:cs typeface="+mn-lt"/>
              </a:rPr>
              <a:t> to troubleshoot </a:t>
            </a:r>
            <a:r>
              <a:rPr lang="en-US" sz="2000" err="1">
                <a:ea typeface="+mn-lt"/>
                <a:cs typeface="+mn-lt"/>
              </a:rPr>
              <a:t>zeek</a:t>
            </a:r>
            <a:r>
              <a:rPr lang="en-US" sz="2000">
                <a:ea typeface="+mn-lt"/>
                <a:cs typeface="+mn-lt"/>
              </a:rPr>
              <a:t> installation</a:t>
            </a:r>
            <a:endParaRPr lang="en-US">
              <a:ea typeface="+mn-lt"/>
              <a:cs typeface="+mn-lt"/>
            </a:endParaRPr>
          </a:p>
          <a:p>
            <a:endParaRPr lang="en-US" sz="2000"/>
          </a:p>
        </p:txBody>
      </p:sp>
    </p:spTree>
    <p:extLst>
      <p:ext uri="{BB962C8B-B14F-4D97-AF65-F5344CB8AC3E}">
        <p14:creationId xmlns:p14="http://schemas.microsoft.com/office/powerpoint/2010/main" val="34312112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908CDA-A7DD-DAFC-8F91-9AB5A83234C8}"/>
              </a:ext>
            </a:extLst>
          </p:cNvPr>
          <p:cNvSpPr txBox="1"/>
          <p:nvPr/>
        </p:nvSpPr>
        <p:spPr>
          <a:xfrm>
            <a:off x="953719" y="642898"/>
            <a:ext cx="1009321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err="1">
                <a:ea typeface="+mn-lt"/>
                <a:cs typeface="+mn-lt"/>
              </a:rPr>
              <a:t>zeek</a:t>
            </a:r>
            <a:r>
              <a:rPr lang="en-US" sz="2000" b="1">
                <a:ea typeface="+mn-lt"/>
                <a:cs typeface="+mn-lt"/>
              </a:rPr>
              <a:t> start, deploy and stop</a:t>
            </a:r>
            <a:endParaRPr lang="en-US" sz="2000" b="1"/>
          </a:p>
        </p:txBody>
      </p:sp>
      <p:sp>
        <p:nvSpPr>
          <p:cNvPr id="3" name="TextBox 2">
            <a:extLst>
              <a:ext uri="{FF2B5EF4-FFF2-40B4-BE49-F238E27FC236}">
                <a16:creationId xmlns:a16="http://schemas.microsoft.com/office/drawing/2014/main" id="{2D827E9F-5F07-09F2-C3F1-2DEBD5302BED}"/>
              </a:ext>
            </a:extLst>
          </p:cNvPr>
          <p:cNvSpPr txBox="1"/>
          <p:nvPr/>
        </p:nvSpPr>
        <p:spPr>
          <a:xfrm>
            <a:off x="1001980" y="480455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6" name="TextBox 5">
            <a:extLst>
              <a:ext uri="{FF2B5EF4-FFF2-40B4-BE49-F238E27FC236}">
                <a16:creationId xmlns:a16="http://schemas.microsoft.com/office/drawing/2014/main" id="{DE18A994-3887-785F-87E8-BB98BA7260F2}"/>
              </a:ext>
            </a:extLst>
          </p:cNvPr>
          <p:cNvSpPr txBox="1"/>
          <p:nvPr/>
        </p:nvSpPr>
        <p:spPr>
          <a:xfrm>
            <a:off x="836744" y="5377870"/>
            <a:ext cx="992261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pic>
        <p:nvPicPr>
          <p:cNvPr id="2" name="Picture 1" descr="A screenshot of a computer&#10;&#10;Description automatically generated">
            <a:extLst>
              <a:ext uri="{FF2B5EF4-FFF2-40B4-BE49-F238E27FC236}">
                <a16:creationId xmlns:a16="http://schemas.microsoft.com/office/drawing/2014/main" id="{30B1CAB5-2575-5E61-0646-415DFC2199DF}"/>
              </a:ext>
            </a:extLst>
          </p:cNvPr>
          <p:cNvPicPr>
            <a:picLocks noChangeAspect="1"/>
          </p:cNvPicPr>
          <p:nvPr/>
        </p:nvPicPr>
        <p:blipFill>
          <a:blip r:embed="rId2"/>
          <a:stretch>
            <a:fillRect/>
          </a:stretch>
        </p:blipFill>
        <p:spPr>
          <a:xfrm>
            <a:off x="1000259" y="1278562"/>
            <a:ext cx="9987566" cy="5030681"/>
          </a:xfrm>
          <a:prstGeom prst="rect">
            <a:avLst/>
          </a:prstGeom>
        </p:spPr>
      </p:pic>
    </p:spTree>
    <p:extLst>
      <p:ext uri="{BB962C8B-B14F-4D97-AF65-F5344CB8AC3E}">
        <p14:creationId xmlns:p14="http://schemas.microsoft.com/office/powerpoint/2010/main" val="13861941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908CDA-A7DD-DAFC-8F91-9AB5A83234C8}"/>
              </a:ext>
            </a:extLst>
          </p:cNvPr>
          <p:cNvSpPr txBox="1"/>
          <p:nvPr/>
        </p:nvSpPr>
        <p:spPr>
          <a:xfrm>
            <a:off x="1050311" y="342391"/>
            <a:ext cx="10093217"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err="1">
                <a:ea typeface="+mn-lt"/>
                <a:cs typeface="+mn-lt"/>
              </a:rPr>
              <a:t>zeek</a:t>
            </a:r>
            <a:r>
              <a:rPr lang="en-US" sz="2000" b="1">
                <a:ea typeface="+mn-lt"/>
                <a:cs typeface="+mn-lt"/>
              </a:rPr>
              <a:t> </a:t>
            </a:r>
            <a:r>
              <a:rPr lang="en-US" sz="2000" b="1" err="1">
                <a:ea typeface="+mn-lt"/>
                <a:cs typeface="+mn-lt"/>
              </a:rPr>
              <a:t>diag</a:t>
            </a:r>
          </a:p>
          <a:p>
            <a:endParaRPr lang="en-US" sz="2000" b="1"/>
          </a:p>
        </p:txBody>
      </p:sp>
      <p:sp>
        <p:nvSpPr>
          <p:cNvPr id="3" name="TextBox 2">
            <a:extLst>
              <a:ext uri="{FF2B5EF4-FFF2-40B4-BE49-F238E27FC236}">
                <a16:creationId xmlns:a16="http://schemas.microsoft.com/office/drawing/2014/main" id="{2D827E9F-5F07-09F2-C3F1-2DEBD5302BED}"/>
              </a:ext>
            </a:extLst>
          </p:cNvPr>
          <p:cNvSpPr txBox="1"/>
          <p:nvPr/>
        </p:nvSpPr>
        <p:spPr>
          <a:xfrm>
            <a:off x="1001980" y="480455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6" name="TextBox 5">
            <a:extLst>
              <a:ext uri="{FF2B5EF4-FFF2-40B4-BE49-F238E27FC236}">
                <a16:creationId xmlns:a16="http://schemas.microsoft.com/office/drawing/2014/main" id="{DE18A994-3887-785F-87E8-BB98BA7260F2}"/>
              </a:ext>
            </a:extLst>
          </p:cNvPr>
          <p:cNvSpPr txBox="1"/>
          <p:nvPr/>
        </p:nvSpPr>
        <p:spPr>
          <a:xfrm>
            <a:off x="836744" y="5377870"/>
            <a:ext cx="992261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pic>
        <p:nvPicPr>
          <p:cNvPr id="4" name="Picture 3" descr="A screenshot of a computer program&#10;&#10;Description automatically generated">
            <a:extLst>
              <a:ext uri="{FF2B5EF4-FFF2-40B4-BE49-F238E27FC236}">
                <a16:creationId xmlns:a16="http://schemas.microsoft.com/office/drawing/2014/main" id="{6CE40A60-7889-A01F-BB00-80666E930177}"/>
              </a:ext>
            </a:extLst>
          </p:cNvPr>
          <p:cNvPicPr>
            <a:picLocks noChangeAspect="1"/>
          </p:cNvPicPr>
          <p:nvPr/>
        </p:nvPicPr>
        <p:blipFill rotWithShape="1">
          <a:blip r:embed="rId2"/>
          <a:srcRect t="8387" r="-153" b="215"/>
          <a:stretch/>
        </p:blipFill>
        <p:spPr>
          <a:xfrm>
            <a:off x="1139781" y="822684"/>
            <a:ext cx="8109409" cy="4558252"/>
          </a:xfrm>
          <a:prstGeom prst="rect">
            <a:avLst/>
          </a:prstGeom>
        </p:spPr>
      </p:pic>
      <p:sp>
        <p:nvSpPr>
          <p:cNvPr id="7" name="TextBox 6">
            <a:extLst>
              <a:ext uri="{FF2B5EF4-FFF2-40B4-BE49-F238E27FC236}">
                <a16:creationId xmlns:a16="http://schemas.microsoft.com/office/drawing/2014/main" id="{B2501CE1-A7F8-AB0A-F674-BF4D6223236E}"/>
              </a:ext>
            </a:extLst>
          </p:cNvPr>
          <p:cNvSpPr txBox="1"/>
          <p:nvPr/>
        </p:nvSpPr>
        <p:spPr>
          <a:xfrm>
            <a:off x="1049091" y="5562063"/>
            <a:ext cx="9729989"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If there are errors while trying to start the Zeek instance, you can view the details with the </a:t>
            </a:r>
            <a:r>
              <a:rPr lang="en-US" err="1">
                <a:latin typeface="Consolas"/>
              </a:rPr>
              <a:t>diag</a:t>
            </a:r>
            <a:r>
              <a:rPr lang="en-US">
                <a:ea typeface="+mn-lt"/>
                <a:cs typeface="+mn-lt"/>
              </a:rPr>
              <a:t> command. If started successfully, the Zeek instance will begin analyzing traffic according to a default policy and output the results in </a:t>
            </a:r>
            <a:r>
              <a:rPr lang="en-US" i="1">
                <a:latin typeface="Consolas"/>
              </a:rPr>
              <a:t>$opt/</a:t>
            </a:r>
            <a:r>
              <a:rPr lang="en-US" i="1" err="1">
                <a:latin typeface="Consolas"/>
              </a:rPr>
              <a:t>zeek</a:t>
            </a:r>
            <a:r>
              <a:rPr lang="en-US">
                <a:latin typeface="Consolas"/>
              </a:rPr>
              <a:t>/logs/current</a:t>
            </a:r>
            <a:r>
              <a:rPr lang="en-US">
                <a:ea typeface="+mn-lt"/>
                <a:cs typeface="+mn-lt"/>
              </a:rPr>
              <a:t> directory.</a:t>
            </a:r>
          </a:p>
        </p:txBody>
      </p:sp>
    </p:spTree>
    <p:extLst>
      <p:ext uri="{BB962C8B-B14F-4D97-AF65-F5344CB8AC3E}">
        <p14:creationId xmlns:p14="http://schemas.microsoft.com/office/powerpoint/2010/main" val="24584708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908CDA-A7DD-DAFC-8F91-9AB5A83234C8}"/>
              </a:ext>
            </a:extLst>
          </p:cNvPr>
          <p:cNvSpPr txBox="1"/>
          <p:nvPr/>
        </p:nvSpPr>
        <p:spPr>
          <a:xfrm>
            <a:off x="1050311" y="342391"/>
            <a:ext cx="10093217"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err="1">
                <a:ea typeface="+mn-lt"/>
                <a:cs typeface="+mn-lt"/>
              </a:rPr>
              <a:t>zeek</a:t>
            </a:r>
            <a:r>
              <a:rPr lang="en-US" sz="2000" b="1">
                <a:ea typeface="+mn-lt"/>
                <a:cs typeface="+mn-lt"/>
              </a:rPr>
              <a:t> </a:t>
            </a:r>
            <a:r>
              <a:rPr lang="en-US" sz="2000" b="1" err="1">
                <a:ea typeface="+mn-lt"/>
                <a:cs typeface="+mn-lt"/>
              </a:rPr>
              <a:t>diag</a:t>
            </a:r>
            <a:r>
              <a:rPr lang="en-US" sz="2000" b="1">
                <a:ea typeface="+mn-lt"/>
                <a:cs typeface="+mn-lt"/>
              </a:rPr>
              <a:t> : compressing and storing the log files</a:t>
            </a:r>
            <a:endParaRPr lang="en-US" sz="2000" b="1" err="1">
              <a:ea typeface="+mn-lt"/>
              <a:cs typeface="+mn-lt"/>
            </a:endParaRPr>
          </a:p>
          <a:p>
            <a:endParaRPr lang="en-US" sz="2000" b="1"/>
          </a:p>
        </p:txBody>
      </p:sp>
      <p:sp>
        <p:nvSpPr>
          <p:cNvPr id="3" name="TextBox 2">
            <a:extLst>
              <a:ext uri="{FF2B5EF4-FFF2-40B4-BE49-F238E27FC236}">
                <a16:creationId xmlns:a16="http://schemas.microsoft.com/office/drawing/2014/main" id="{2D827E9F-5F07-09F2-C3F1-2DEBD5302BED}"/>
              </a:ext>
            </a:extLst>
          </p:cNvPr>
          <p:cNvSpPr txBox="1"/>
          <p:nvPr/>
        </p:nvSpPr>
        <p:spPr>
          <a:xfrm>
            <a:off x="1001980" y="480455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7" name="TextBox 6">
            <a:extLst>
              <a:ext uri="{FF2B5EF4-FFF2-40B4-BE49-F238E27FC236}">
                <a16:creationId xmlns:a16="http://schemas.microsoft.com/office/drawing/2014/main" id="{B2501CE1-A7F8-AB0A-F674-BF4D6223236E}"/>
              </a:ext>
            </a:extLst>
          </p:cNvPr>
          <p:cNvSpPr txBox="1"/>
          <p:nvPr/>
        </p:nvSpPr>
        <p:spPr>
          <a:xfrm>
            <a:off x="952499" y="2685782"/>
            <a:ext cx="9719257"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Here the current directory is empty before stopping the </a:t>
            </a:r>
            <a:r>
              <a:rPr lang="en-US" err="1">
                <a:ea typeface="+mn-lt"/>
                <a:cs typeface="+mn-lt"/>
              </a:rPr>
              <a:t>zeek</a:t>
            </a:r>
            <a:r>
              <a:rPr lang="en-US">
                <a:ea typeface="+mn-lt"/>
                <a:cs typeface="+mn-lt"/>
              </a:rPr>
              <a:t> instance using </a:t>
            </a:r>
            <a:r>
              <a:rPr lang="en-US" err="1">
                <a:ea typeface="+mn-lt"/>
                <a:cs typeface="+mn-lt"/>
              </a:rPr>
              <a:t>zeekctl</a:t>
            </a:r>
            <a:r>
              <a:rPr lang="en-US">
                <a:ea typeface="+mn-lt"/>
                <a:cs typeface="+mn-lt"/>
              </a:rPr>
              <a:t>. There are folders named with the date when the folder was created.</a:t>
            </a:r>
          </a:p>
          <a:p>
            <a:endParaRPr lang="en-US">
              <a:ea typeface="+mn-lt"/>
              <a:cs typeface="+mn-lt"/>
            </a:endParaRPr>
          </a:p>
          <a:p>
            <a:r>
              <a:rPr lang="en-US">
                <a:ea typeface="+mn-lt"/>
                <a:cs typeface="+mn-lt"/>
              </a:rPr>
              <a:t>The log files in the </a:t>
            </a:r>
            <a:r>
              <a:rPr lang="en-US" i="1">
                <a:latin typeface="Avenir Next LT Pro"/>
                <a:ea typeface="+mn-lt"/>
                <a:cs typeface="+mn-lt"/>
              </a:rPr>
              <a:t>$opt/</a:t>
            </a:r>
            <a:r>
              <a:rPr lang="en-US" i="1" err="1">
                <a:latin typeface="Avenir Next LT Pro"/>
                <a:ea typeface="+mn-lt"/>
                <a:cs typeface="+mn-lt"/>
              </a:rPr>
              <a:t>zeek</a:t>
            </a:r>
            <a:r>
              <a:rPr lang="en-US">
                <a:latin typeface="Avenir Next LT Pro"/>
                <a:ea typeface="+mn-lt"/>
                <a:cs typeface="+mn-lt"/>
              </a:rPr>
              <a:t>/logs/current</a:t>
            </a:r>
            <a:r>
              <a:rPr lang="en-US">
                <a:ea typeface="+mn-lt"/>
                <a:cs typeface="+mn-lt"/>
              </a:rPr>
              <a:t> directory are compressed and moved into the current day named folder</a:t>
            </a:r>
            <a:r>
              <a:rPr lang="en-US" b="1">
                <a:ea typeface="+mn-lt"/>
                <a:cs typeface="+mn-lt"/>
              </a:rPr>
              <a:t> "2023-09-07" </a:t>
            </a:r>
            <a:r>
              <a:rPr lang="en-US">
                <a:ea typeface="+mn-lt"/>
                <a:cs typeface="+mn-lt"/>
              </a:rPr>
              <a:t> inside the </a:t>
            </a:r>
            <a:r>
              <a:rPr lang="en-US" i="1">
                <a:latin typeface="Avenir Next LT Pro"/>
                <a:ea typeface="+mn-lt"/>
                <a:cs typeface="+mn-lt"/>
              </a:rPr>
              <a:t>$opt/</a:t>
            </a:r>
            <a:r>
              <a:rPr lang="en-US" i="1" err="1">
                <a:latin typeface="Avenir Next LT Pro"/>
                <a:ea typeface="+mn-lt"/>
                <a:cs typeface="+mn-lt"/>
              </a:rPr>
              <a:t>zeek</a:t>
            </a:r>
            <a:r>
              <a:rPr lang="en-US">
                <a:latin typeface="Avenir Next LT Pro"/>
                <a:ea typeface="+mn-lt"/>
                <a:cs typeface="+mn-lt"/>
              </a:rPr>
              <a:t>/logs</a:t>
            </a:r>
            <a:r>
              <a:rPr lang="en-US">
                <a:ea typeface="+mn-lt"/>
                <a:cs typeface="+mn-lt"/>
              </a:rPr>
              <a:t> directory.</a:t>
            </a:r>
          </a:p>
          <a:p>
            <a:endParaRPr lang="en-US">
              <a:ea typeface="+mn-lt"/>
              <a:cs typeface="+mn-lt"/>
            </a:endParaRPr>
          </a:p>
        </p:txBody>
      </p:sp>
      <p:pic>
        <p:nvPicPr>
          <p:cNvPr id="2" name="Picture 1" descr="A computer screen with text and numbers&#10;&#10;Description automatically generated">
            <a:extLst>
              <a:ext uri="{FF2B5EF4-FFF2-40B4-BE49-F238E27FC236}">
                <a16:creationId xmlns:a16="http://schemas.microsoft.com/office/drawing/2014/main" id="{1FD1C797-CDFE-1DC9-31CA-5A60FB54E211}"/>
              </a:ext>
            </a:extLst>
          </p:cNvPr>
          <p:cNvPicPr>
            <a:picLocks noChangeAspect="1"/>
          </p:cNvPicPr>
          <p:nvPr/>
        </p:nvPicPr>
        <p:blipFill rotWithShape="1">
          <a:blip r:embed="rId2"/>
          <a:srcRect t="195" r="-114" b="25532"/>
          <a:stretch/>
        </p:blipFill>
        <p:spPr>
          <a:xfrm>
            <a:off x="1000259" y="1049745"/>
            <a:ext cx="9408025" cy="1499493"/>
          </a:xfrm>
          <a:prstGeom prst="rect">
            <a:avLst/>
          </a:prstGeom>
        </p:spPr>
      </p:pic>
      <p:pic>
        <p:nvPicPr>
          <p:cNvPr id="9" name="Picture 8" descr="A screenshot of a computer screen&#10;&#10;Description automatically generated">
            <a:extLst>
              <a:ext uri="{FF2B5EF4-FFF2-40B4-BE49-F238E27FC236}">
                <a16:creationId xmlns:a16="http://schemas.microsoft.com/office/drawing/2014/main" id="{9D0F0E19-C8FE-6E06-D647-4FD8F8F13711}"/>
              </a:ext>
            </a:extLst>
          </p:cNvPr>
          <p:cNvPicPr>
            <a:picLocks noChangeAspect="1"/>
          </p:cNvPicPr>
          <p:nvPr/>
        </p:nvPicPr>
        <p:blipFill>
          <a:blip r:embed="rId3"/>
          <a:stretch>
            <a:fillRect/>
          </a:stretch>
        </p:blipFill>
        <p:spPr>
          <a:xfrm>
            <a:off x="1053921" y="4365870"/>
            <a:ext cx="9289960" cy="2183107"/>
          </a:xfrm>
          <a:prstGeom prst="rect">
            <a:avLst/>
          </a:prstGeom>
        </p:spPr>
      </p:pic>
    </p:spTree>
    <p:extLst>
      <p:ext uri="{BB962C8B-B14F-4D97-AF65-F5344CB8AC3E}">
        <p14:creationId xmlns:p14="http://schemas.microsoft.com/office/powerpoint/2010/main" val="313533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7" name="Graphic 185">
            <a:extLst>
              <a:ext uri="{FF2B5EF4-FFF2-40B4-BE49-F238E27FC236}">
                <a16:creationId xmlns:a16="http://schemas.microsoft.com/office/drawing/2014/main" id="{8A351602-3772-4279-B0D3-A523F6F6EAB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49" name="Freeform: Shape 48">
              <a:extLst>
                <a:ext uri="{FF2B5EF4-FFF2-40B4-BE49-F238E27FC236}">
                  <a16:creationId xmlns:a16="http://schemas.microsoft.com/office/drawing/2014/main" id="{A5AAAA75-5FFB-4C07-AD4A-3146773E6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1479895E-3847-44BB-8404-28F14219F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0E02F68-8149-4236-8D9F-6B550F78B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956FCAAB-F073-4561-A484-42C7DD10D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CF8DB94-87A3-43E9-9BBB-301CFF0FB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3" name="Oval 52">
            <a:extLst>
              <a:ext uri="{FF2B5EF4-FFF2-40B4-BE49-F238E27FC236}">
                <a16:creationId xmlns:a16="http://schemas.microsoft.com/office/drawing/2014/main" id="{7D6BF779-0B8C-4CC2-9268-9506AD0C5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useBgFill="1">
        <p:nvSpPr>
          <p:cNvPr id="55" name="Rectangle 54">
            <a:extLst>
              <a:ext uri="{FF2B5EF4-FFF2-40B4-BE49-F238E27FC236}">
                <a16:creationId xmlns:a16="http://schemas.microsoft.com/office/drawing/2014/main" id="{51F77B6A-7F53-4B28-B73D-C8CC899AB2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1A371D-F9B2-6EB4-70B0-43EFB123E7E4}"/>
              </a:ext>
            </a:extLst>
          </p:cNvPr>
          <p:cNvSpPr>
            <a:spLocks noGrp="1"/>
          </p:cNvSpPr>
          <p:nvPr>
            <p:ph type="title"/>
          </p:nvPr>
        </p:nvSpPr>
        <p:spPr>
          <a:xfrm>
            <a:off x="6380214" y="2118106"/>
            <a:ext cx="6259621" cy="1896580"/>
          </a:xfrm>
        </p:spPr>
        <p:txBody>
          <a:bodyPr vert="horz" lIns="91440" tIns="45720" rIns="91440" bIns="45720" rtlCol="0" anchor="b">
            <a:normAutofit/>
          </a:bodyPr>
          <a:lstStyle/>
          <a:p>
            <a:r>
              <a:rPr lang="en-US" sz="4000" cap="all" spc="1500">
                <a:ea typeface="+mj-lt"/>
                <a:cs typeface="+mj-lt"/>
              </a:rPr>
              <a:t>Notification and log file update</a:t>
            </a:r>
            <a:endParaRPr lang="en-US">
              <a:ea typeface="+mj-lt"/>
              <a:cs typeface="+mj-lt"/>
            </a:endParaRPr>
          </a:p>
        </p:txBody>
      </p:sp>
      <p:grpSp>
        <p:nvGrpSpPr>
          <p:cNvPr id="56" name="Group 55">
            <a:extLst>
              <a:ext uri="{FF2B5EF4-FFF2-40B4-BE49-F238E27FC236}">
                <a16:creationId xmlns:a16="http://schemas.microsoft.com/office/drawing/2014/main" id="{2515629F-0D83-4A44-A125-CD50FC660A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013" y="1361348"/>
            <a:ext cx="4833902" cy="4258176"/>
            <a:chOff x="1674895" y="1345036"/>
            <a:chExt cx="5428610" cy="4210939"/>
          </a:xfrm>
        </p:grpSpPr>
        <p:sp>
          <p:nvSpPr>
            <p:cNvPr id="21" name="Rectangle 20">
              <a:extLst>
                <a:ext uri="{FF2B5EF4-FFF2-40B4-BE49-F238E27FC236}">
                  <a16:creationId xmlns:a16="http://schemas.microsoft.com/office/drawing/2014/main" id="{81A5080B-EAC4-4530-815C-DE8DACA09D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14667345-04B5-4757-9CE0-969DC1DE5E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7" name="Freeform: Shape 56">
            <a:extLst>
              <a:ext uri="{FF2B5EF4-FFF2-40B4-BE49-F238E27FC236}">
                <a16:creationId xmlns:a16="http://schemas.microsoft.com/office/drawing/2014/main" id="{F6E412EF-CF39-4C25-85B0-DB30B1B0A8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003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58" name="Freeform: Shape 57">
            <a:extLst>
              <a:ext uri="{FF2B5EF4-FFF2-40B4-BE49-F238E27FC236}">
                <a16:creationId xmlns:a16="http://schemas.microsoft.com/office/drawing/2014/main" id="{E8DA6235-17F2-4C9E-88C6-C5D38D8D3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76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useBgFill="1">
        <p:nvSpPr>
          <p:cNvPr id="28" name="Rectangle 27">
            <a:extLst>
              <a:ext uri="{FF2B5EF4-FFF2-40B4-BE49-F238E27FC236}">
                <a16:creationId xmlns:a16="http://schemas.microsoft.com/office/drawing/2014/main" id="{B55DEF71-1741-4489-8E77-46FC5BAA6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69494" y="1220741"/>
            <a:ext cx="4833901" cy="4258176"/>
          </a:xfrm>
          <a:prstGeom prst="rect">
            <a:avLst/>
          </a:prstGeom>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82347B6D-A7CC-48EB-861F-917D0D61E3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69494" y="1220741"/>
            <a:ext cx="4833901" cy="425817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A7A0A46D-CC9B-4E32-870A-7BC2DF9401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7284" y="4357092"/>
            <a:ext cx="319941" cy="31994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Oval 33">
            <a:extLst>
              <a:ext uri="{FF2B5EF4-FFF2-40B4-BE49-F238E27FC236}">
                <a16:creationId xmlns:a16="http://schemas.microsoft.com/office/drawing/2014/main" id="{9178722E-1BD0-427E-BAAE-4F206DAB58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7284" y="4357092"/>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59" name="Graphic 58" descr="Gauge">
            <a:extLst>
              <a:ext uri="{FF2B5EF4-FFF2-40B4-BE49-F238E27FC236}">
                <a16:creationId xmlns:a16="http://schemas.microsoft.com/office/drawing/2014/main" id="{E32FB13C-C689-4A81-FDA2-B0CC98D1D72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946336" y="1509721"/>
            <a:ext cx="3680216" cy="3680216"/>
          </a:xfrm>
          <a:prstGeom prst="rect">
            <a:avLst/>
          </a:prstGeom>
          <a:ln w="28575">
            <a:noFill/>
          </a:ln>
        </p:spPr>
      </p:pic>
      <p:grpSp>
        <p:nvGrpSpPr>
          <p:cNvPr id="36" name="Group 35">
            <a:extLst>
              <a:ext uri="{FF2B5EF4-FFF2-40B4-BE49-F238E27FC236}">
                <a16:creationId xmlns:a16="http://schemas.microsoft.com/office/drawing/2014/main" id="{7D8E00FA-5561-4253-B903-92B49719E7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11971" y="858936"/>
            <a:ext cx="693403" cy="693403"/>
            <a:chOff x="5211971" y="858936"/>
            <a:chExt cx="693403" cy="693403"/>
          </a:xfrm>
        </p:grpSpPr>
        <p:sp>
          <p:nvSpPr>
            <p:cNvPr id="60" name="Graphic 212">
              <a:extLst>
                <a:ext uri="{FF2B5EF4-FFF2-40B4-BE49-F238E27FC236}">
                  <a16:creationId xmlns:a16="http://schemas.microsoft.com/office/drawing/2014/main" id="{A753B935-E3DD-466D-BFAC-68E0BE02D0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11971" y="858936"/>
              <a:ext cx="693403" cy="69340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8" name="Graphic 212">
              <a:extLst>
                <a:ext uri="{FF2B5EF4-FFF2-40B4-BE49-F238E27FC236}">
                  <a16:creationId xmlns:a16="http://schemas.microsoft.com/office/drawing/2014/main" id="{FB034F26-4148-4B59-B493-14D7A9A8BA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11971" y="858936"/>
              <a:ext cx="693403" cy="69340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nvGrpSpPr>
          <p:cNvPr id="61" name="Graphic 185">
            <a:extLst>
              <a:ext uri="{FF2B5EF4-FFF2-40B4-BE49-F238E27FC236}">
                <a16:creationId xmlns:a16="http://schemas.microsoft.com/office/drawing/2014/main" id="{5E6BB5FD-DB7B-4BE3-BA45-1EF042115E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41" name="Freeform: Shape 40">
              <a:extLst>
                <a:ext uri="{FF2B5EF4-FFF2-40B4-BE49-F238E27FC236}">
                  <a16:creationId xmlns:a16="http://schemas.microsoft.com/office/drawing/2014/main" id="{9929FF76-4B3A-4294-BE6E-B507B22D1B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253C18A4-10CC-4E91-A8A2-D5368972A1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6356AC2F-73E0-44FD-B346-A209D274D3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95A85581-9712-414C-82D4-2FE96ACB2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1B0828F2-35E7-4424-8082-6C258B676E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1954723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908CDA-A7DD-DAFC-8F91-9AB5A83234C8}"/>
              </a:ext>
            </a:extLst>
          </p:cNvPr>
          <p:cNvSpPr txBox="1"/>
          <p:nvPr/>
        </p:nvSpPr>
        <p:spPr>
          <a:xfrm>
            <a:off x="1050311" y="277997"/>
            <a:ext cx="1009321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t> Open </a:t>
            </a:r>
            <a:r>
              <a:rPr lang="en-US" sz="2000" err="1"/>
              <a:t>zeekctl.cfg</a:t>
            </a:r>
            <a:r>
              <a:rPr lang="en-US" sz="2000"/>
              <a:t>     &gt; </a:t>
            </a:r>
            <a:r>
              <a:rPr lang="en-US" sz="2000" b="1"/>
              <a:t>nano </a:t>
            </a:r>
            <a:r>
              <a:rPr lang="en-US" sz="2000" b="1" err="1"/>
              <a:t>zeekctl.cfg</a:t>
            </a:r>
            <a:endParaRPr lang="en-US" sz="2000" b="1"/>
          </a:p>
        </p:txBody>
      </p:sp>
      <p:sp>
        <p:nvSpPr>
          <p:cNvPr id="3" name="TextBox 2">
            <a:extLst>
              <a:ext uri="{FF2B5EF4-FFF2-40B4-BE49-F238E27FC236}">
                <a16:creationId xmlns:a16="http://schemas.microsoft.com/office/drawing/2014/main" id="{2D827E9F-5F07-09F2-C3F1-2DEBD5302BED}"/>
              </a:ext>
            </a:extLst>
          </p:cNvPr>
          <p:cNvSpPr txBox="1"/>
          <p:nvPr/>
        </p:nvSpPr>
        <p:spPr>
          <a:xfrm>
            <a:off x="1001980" y="480455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7" name="TextBox 6">
            <a:extLst>
              <a:ext uri="{FF2B5EF4-FFF2-40B4-BE49-F238E27FC236}">
                <a16:creationId xmlns:a16="http://schemas.microsoft.com/office/drawing/2014/main" id="{B2501CE1-A7F8-AB0A-F674-BF4D6223236E}"/>
              </a:ext>
            </a:extLst>
          </p:cNvPr>
          <p:cNvSpPr txBox="1"/>
          <p:nvPr/>
        </p:nvSpPr>
        <p:spPr>
          <a:xfrm>
            <a:off x="748584" y="4682007"/>
            <a:ext cx="971925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ea typeface="+mn-lt"/>
              <a:cs typeface="+mn-lt"/>
            </a:endParaRPr>
          </a:p>
        </p:txBody>
      </p:sp>
      <p:pic>
        <p:nvPicPr>
          <p:cNvPr id="6" name="Picture 5" descr="A screenshot of a computer&#10;&#10;Description automatically generated">
            <a:extLst>
              <a:ext uri="{FF2B5EF4-FFF2-40B4-BE49-F238E27FC236}">
                <a16:creationId xmlns:a16="http://schemas.microsoft.com/office/drawing/2014/main" id="{0BE24254-24EA-B3DB-C545-0CF834064133}"/>
              </a:ext>
            </a:extLst>
          </p:cNvPr>
          <p:cNvPicPr>
            <a:picLocks noChangeAspect="1"/>
          </p:cNvPicPr>
          <p:nvPr/>
        </p:nvPicPr>
        <p:blipFill rotWithShape="1">
          <a:blip r:embed="rId2"/>
          <a:srcRect l="-31" t="14098" r="-114" b="328"/>
          <a:stretch/>
        </p:blipFill>
        <p:spPr>
          <a:xfrm>
            <a:off x="1097446" y="736632"/>
            <a:ext cx="9174813" cy="4617438"/>
          </a:xfrm>
          <a:prstGeom prst="rect">
            <a:avLst/>
          </a:prstGeom>
        </p:spPr>
      </p:pic>
      <p:sp>
        <p:nvSpPr>
          <p:cNvPr id="2" name="TextBox 1">
            <a:extLst>
              <a:ext uri="{FF2B5EF4-FFF2-40B4-BE49-F238E27FC236}">
                <a16:creationId xmlns:a16="http://schemas.microsoft.com/office/drawing/2014/main" id="{2D8BA8CE-6E6E-0291-7D1E-F1555EB36EE7}"/>
              </a:ext>
            </a:extLst>
          </p:cNvPr>
          <p:cNvSpPr txBox="1"/>
          <p:nvPr/>
        </p:nvSpPr>
        <p:spPr>
          <a:xfrm>
            <a:off x="1092404" y="5400536"/>
            <a:ext cx="9170542"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latin typeface="Avenir Next LT Pro"/>
              <a:ea typeface="Söhne"/>
              <a:cs typeface="Söhne"/>
            </a:endParaRPr>
          </a:p>
          <a:p>
            <a:pPr>
              <a:buChar char="•"/>
            </a:pPr>
            <a:r>
              <a:rPr lang="en-US" b="1" err="1">
                <a:latin typeface="Avenir Next LT Pro"/>
                <a:ea typeface="Söhne"/>
                <a:cs typeface="Söhne"/>
              </a:rPr>
              <a:t>MailTo</a:t>
            </a:r>
            <a:r>
              <a:rPr lang="en-US" b="1">
                <a:latin typeface="Avenir Next LT Pro"/>
                <a:ea typeface="Söhne"/>
                <a:cs typeface="Söhne"/>
              </a:rPr>
              <a:t>: </a:t>
            </a:r>
            <a:r>
              <a:rPr lang="en-US">
                <a:latin typeface="Avenir Next LT Pro"/>
                <a:ea typeface="Söhne"/>
                <a:cs typeface="Söhne"/>
              </a:rPr>
              <a:t>Change the email address to desired email address</a:t>
            </a:r>
          </a:p>
          <a:p>
            <a:pPr>
              <a:buChar char="•"/>
            </a:pPr>
            <a:r>
              <a:rPr lang="en-US" b="1" err="1">
                <a:latin typeface="Avenir Next LT Pro"/>
                <a:ea typeface="Söhne"/>
                <a:cs typeface="Söhne"/>
              </a:rPr>
              <a:t>LogRotationInterval</a:t>
            </a:r>
            <a:r>
              <a:rPr lang="en-US" b="1">
                <a:latin typeface="Avenir Next LT Pro"/>
                <a:ea typeface="Söhne"/>
                <a:cs typeface="Söhne"/>
              </a:rPr>
              <a:t>: </a:t>
            </a:r>
            <a:r>
              <a:rPr lang="en-US">
                <a:latin typeface="Avenir Next LT Pro"/>
                <a:ea typeface="Söhne"/>
                <a:cs typeface="Söhne"/>
              </a:rPr>
              <a:t>Adjust the log archival frequency to the desired value. This value is typically specified in seconds.</a:t>
            </a:r>
            <a:endParaRPr lang="en-US">
              <a:latin typeface="Avenir Next LT Pro"/>
            </a:endParaRPr>
          </a:p>
        </p:txBody>
      </p:sp>
    </p:spTree>
    <p:extLst>
      <p:ext uri="{BB962C8B-B14F-4D97-AF65-F5344CB8AC3E}">
        <p14:creationId xmlns:p14="http://schemas.microsoft.com/office/powerpoint/2010/main" val="42813668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908CDA-A7DD-DAFC-8F91-9AB5A83234C8}"/>
              </a:ext>
            </a:extLst>
          </p:cNvPr>
          <p:cNvSpPr txBox="1"/>
          <p:nvPr/>
        </p:nvSpPr>
        <p:spPr>
          <a:xfrm>
            <a:off x="1050311" y="277997"/>
            <a:ext cx="1009321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err="1"/>
              <a:t>MailTo</a:t>
            </a:r>
            <a:r>
              <a:rPr lang="en-US" sz="2000" b="1"/>
              <a:t> : </a:t>
            </a:r>
            <a:r>
              <a:rPr lang="en-US" sz="2000" b="1">
                <a:hlinkClick r:id="rId2"/>
              </a:rPr>
              <a:t>ishikaime6561@gmail.com</a:t>
            </a:r>
            <a:r>
              <a:rPr lang="en-US" sz="2000" b="1"/>
              <a:t>  and </a:t>
            </a:r>
            <a:r>
              <a:rPr lang="en-US" sz="2000" b="1" err="1"/>
              <a:t>LogRotationInterval</a:t>
            </a:r>
            <a:r>
              <a:rPr lang="en-US" sz="2000" b="1"/>
              <a:t>= 10</a:t>
            </a:r>
          </a:p>
        </p:txBody>
      </p:sp>
      <p:sp>
        <p:nvSpPr>
          <p:cNvPr id="3" name="TextBox 2">
            <a:extLst>
              <a:ext uri="{FF2B5EF4-FFF2-40B4-BE49-F238E27FC236}">
                <a16:creationId xmlns:a16="http://schemas.microsoft.com/office/drawing/2014/main" id="{2D827E9F-5F07-09F2-C3F1-2DEBD5302BED}"/>
              </a:ext>
            </a:extLst>
          </p:cNvPr>
          <p:cNvSpPr txBox="1"/>
          <p:nvPr/>
        </p:nvSpPr>
        <p:spPr>
          <a:xfrm>
            <a:off x="1001980" y="480455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7" name="TextBox 6">
            <a:extLst>
              <a:ext uri="{FF2B5EF4-FFF2-40B4-BE49-F238E27FC236}">
                <a16:creationId xmlns:a16="http://schemas.microsoft.com/office/drawing/2014/main" id="{B2501CE1-A7F8-AB0A-F674-BF4D6223236E}"/>
              </a:ext>
            </a:extLst>
          </p:cNvPr>
          <p:cNvSpPr txBox="1"/>
          <p:nvPr/>
        </p:nvSpPr>
        <p:spPr>
          <a:xfrm>
            <a:off x="748584" y="4682007"/>
            <a:ext cx="971925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ea typeface="+mn-lt"/>
              <a:cs typeface="+mn-lt"/>
            </a:endParaRPr>
          </a:p>
        </p:txBody>
      </p:sp>
      <p:pic>
        <p:nvPicPr>
          <p:cNvPr id="4" name="Picture 3" descr="A screenshot of a computer&#10;&#10;Description automatically generated">
            <a:extLst>
              <a:ext uri="{FF2B5EF4-FFF2-40B4-BE49-F238E27FC236}">
                <a16:creationId xmlns:a16="http://schemas.microsoft.com/office/drawing/2014/main" id="{EE19FC6E-5F7E-0902-DEB1-BD0C950B0D27}"/>
              </a:ext>
            </a:extLst>
          </p:cNvPr>
          <p:cNvPicPr>
            <a:picLocks noChangeAspect="1"/>
          </p:cNvPicPr>
          <p:nvPr/>
        </p:nvPicPr>
        <p:blipFill>
          <a:blip r:embed="rId3"/>
          <a:stretch>
            <a:fillRect/>
          </a:stretch>
        </p:blipFill>
        <p:spPr>
          <a:xfrm>
            <a:off x="1313543" y="1036693"/>
            <a:ext cx="9831008" cy="5413565"/>
          </a:xfrm>
          <a:prstGeom prst="rect">
            <a:avLst/>
          </a:prstGeom>
        </p:spPr>
      </p:pic>
    </p:spTree>
    <p:extLst>
      <p:ext uri="{BB962C8B-B14F-4D97-AF65-F5344CB8AC3E}">
        <p14:creationId xmlns:p14="http://schemas.microsoft.com/office/powerpoint/2010/main" val="15948731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9" name="Oval 48">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1632B4-7E2F-4395-4F91-A58B88BEE2E3}"/>
              </a:ext>
            </a:extLst>
          </p:cNvPr>
          <p:cNvSpPr>
            <a:spLocks noGrp="1"/>
          </p:cNvSpPr>
          <p:nvPr>
            <p:ph type="title"/>
          </p:nvPr>
        </p:nvSpPr>
        <p:spPr>
          <a:xfrm>
            <a:off x="1102368" y="1877492"/>
            <a:ext cx="4030132" cy="3215373"/>
          </a:xfrm>
        </p:spPr>
        <p:txBody>
          <a:bodyPr>
            <a:normAutofit/>
          </a:bodyPr>
          <a:lstStyle/>
          <a:p>
            <a:pPr algn="ctr"/>
            <a:r>
              <a:rPr lang="en-US" b="1"/>
              <a:t>What Is Zeek?</a:t>
            </a:r>
            <a:endParaRPr lang="en-US"/>
          </a:p>
          <a:p>
            <a:pPr algn="ctr"/>
            <a:endParaRPr lang="en-US"/>
          </a:p>
        </p:txBody>
      </p:sp>
      <p:grpSp>
        <p:nvGrpSpPr>
          <p:cNvPr id="51" name="Group 50">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tx1"/>
          </a:solidFill>
        </p:grpSpPr>
        <p:sp>
          <p:nvSpPr>
            <p:cNvPr id="53" name="Freeform: Shape 52">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9" name="Freeform: Shape 18">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sp>
        <p:nvSpPr>
          <p:cNvPr id="55"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3"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5" name="Oval 24">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 name="Subtitle 3">
            <a:extLst>
              <a:ext uri="{FF2B5EF4-FFF2-40B4-BE49-F238E27FC236}">
                <a16:creationId xmlns:a16="http://schemas.microsoft.com/office/drawing/2014/main" id="{CED38F69-715A-1FB8-D58E-66CF22E8283F}"/>
              </a:ext>
            </a:extLst>
          </p:cNvPr>
          <p:cNvSpPr>
            <a:spLocks noGrp="1"/>
          </p:cNvSpPr>
          <p:nvPr>
            <p:ph idx="1"/>
          </p:nvPr>
        </p:nvSpPr>
        <p:spPr>
          <a:xfrm>
            <a:off x="6234868" y="1098649"/>
            <a:ext cx="5217173" cy="5746549"/>
          </a:xfrm>
        </p:spPr>
        <p:txBody>
          <a:bodyPr vert="horz" lIns="91440" tIns="45720" rIns="91440" bIns="45720" rtlCol="0" anchor="t">
            <a:normAutofit/>
          </a:bodyPr>
          <a:lstStyle/>
          <a:p>
            <a:r>
              <a:rPr lang="en-US" sz="2000">
                <a:ea typeface="+mn-lt"/>
                <a:cs typeface="+mn-lt"/>
              </a:rPr>
              <a:t>A network security monitor (NSM) to support investigations of suspicious or malicious activity. </a:t>
            </a:r>
          </a:p>
          <a:p>
            <a:endParaRPr lang="en-US" sz="2000">
              <a:ea typeface="+mn-lt"/>
              <a:cs typeface="+mn-lt"/>
            </a:endParaRPr>
          </a:p>
          <a:p>
            <a:r>
              <a:rPr lang="en-US" sz="2000">
                <a:ea typeface="+mn-lt"/>
                <a:cs typeface="+mn-lt"/>
              </a:rPr>
              <a:t>A fully customizable and extensible platform for traffic analysis.</a:t>
            </a:r>
          </a:p>
          <a:p>
            <a:endParaRPr lang="en-US" sz="2000">
              <a:ea typeface="+mn-lt"/>
              <a:cs typeface="+mn-lt"/>
            </a:endParaRPr>
          </a:p>
          <a:p>
            <a:r>
              <a:rPr lang="en-US" sz="2000">
                <a:ea typeface="+mn-lt"/>
                <a:cs typeface="+mn-lt"/>
              </a:rPr>
              <a:t> A platform supporting extensive set of logs describing network activity, seen on the wire, but also application-layer transcripts.</a:t>
            </a:r>
          </a:p>
          <a:p>
            <a:endParaRPr lang="en-US" sz="2000">
              <a:ea typeface="+mn-lt"/>
              <a:cs typeface="+mn-lt"/>
            </a:endParaRPr>
          </a:p>
        </p:txBody>
      </p:sp>
      <p:grpSp>
        <p:nvGrpSpPr>
          <p:cNvPr id="29"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581034" y="5750136"/>
            <a:ext cx="1054466" cy="469689"/>
            <a:chOff x="9841624" y="4115729"/>
            <a:chExt cx="602169" cy="268223"/>
          </a:xfrm>
          <a:solidFill>
            <a:schemeClr val="tx1"/>
          </a:solidFill>
        </p:grpSpPr>
        <p:sp>
          <p:nvSpPr>
            <p:cNvPr id="60" name="Freeform: Shape 59">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1111150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908CDA-A7DD-DAFC-8F91-9AB5A83234C8}"/>
              </a:ext>
            </a:extLst>
          </p:cNvPr>
          <p:cNvSpPr txBox="1"/>
          <p:nvPr/>
        </p:nvSpPr>
        <p:spPr>
          <a:xfrm>
            <a:off x="1050311" y="277997"/>
            <a:ext cx="10093217"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t>Go to define a rule:</a:t>
            </a:r>
          </a:p>
          <a:p>
            <a:r>
              <a:rPr lang="en-US" sz="2000" b="1"/>
              <a:t>cat   /opt/</a:t>
            </a:r>
            <a:r>
              <a:rPr lang="en-US" sz="2000" b="1" err="1"/>
              <a:t>zeek</a:t>
            </a:r>
            <a:r>
              <a:rPr lang="en-US" sz="2000" b="1"/>
              <a:t>/share/</a:t>
            </a:r>
            <a:r>
              <a:rPr lang="en-US" sz="2000" b="1" err="1"/>
              <a:t>zeek</a:t>
            </a:r>
            <a:r>
              <a:rPr lang="en-US" sz="2000" b="1"/>
              <a:t>/site/</a:t>
            </a:r>
            <a:r>
              <a:rPr lang="en-US" sz="2000" b="1" err="1"/>
              <a:t>local.zeek</a:t>
            </a:r>
            <a:endParaRPr lang="en-US" sz="2000" b="1"/>
          </a:p>
          <a:p>
            <a:endParaRPr lang="en-US" sz="2000" b="1"/>
          </a:p>
        </p:txBody>
      </p:sp>
      <p:sp>
        <p:nvSpPr>
          <p:cNvPr id="3" name="TextBox 2">
            <a:extLst>
              <a:ext uri="{FF2B5EF4-FFF2-40B4-BE49-F238E27FC236}">
                <a16:creationId xmlns:a16="http://schemas.microsoft.com/office/drawing/2014/main" id="{2D827E9F-5F07-09F2-C3F1-2DEBD5302BED}"/>
              </a:ext>
            </a:extLst>
          </p:cNvPr>
          <p:cNvSpPr txBox="1"/>
          <p:nvPr/>
        </p:nvSpPr>
        <p:spPr>
          <a:xfrm>
            <a:off x="1001980" y="480455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7" name="TextBox 6">
            <a:extLst>
              <a:ext uri="{FF2B5EF4-FFF2-40B4-BE49-F238E27FC236}">
                <a16:creationId xmlns:a16="http://schemas.microsoft.com/office/drawing/2014/main" id="{B2501CE1-A7F8-AB0A-F674-BF4D6223236E}"/>
              </a:ext>
            </a:extLst>
          </p:cNvPr>
          <p:cNvSpPr txBox="1"/>
          <p:nvPr/>
        </p:nvSpPr>
        <p:spPr>
          <a:xfrm>
            <a:off x="748584" y="4682007"/>
            <a:ext cx="971925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ea typeface="+mn-lt"/>
              <a:cs typeface="+mn-lt"/>
            </a:endParaRPr>
          </a:p>
        </p:txBody>
      </p:sp>
      <p:pic>
        <p:nvPicPr>
          <p:cNvPr id="2" name="Picture 1" descr="A screenshot of a computer program&#10;&#10;Description automatically generated">
            <a:extLst>
              <a:ext uri="{FF2B5EF4-FFF2-40B4-BE49-F238E27FC236}">
                <a16:creationId xmlns:a16="http://schemas.microsoft.com/office/drawing/2014/main" id="{5B79746C-FE30-44DD-B02D-A45E3942F6B8}"/>
              </a:ext>
            </a:extLst>
          </p:cNvPr>
          <p:cNvPicPr>
            <a:picLocks noChangeAspect="1"/>
          </p:cNvPicPr>
          <p:nvPr/>
        </p:nvPicPr>
        <p:blipFill rotWithShape="1">
          <a:blip r:embed="rId2"/>
          <a:srcRect t="20137" r="117" b="11899"/>
          <a:stretch/>
        </p:blipFill>
        <p:spPr>
          <a:xfrm>
            <a:off x="1047449" y="1183012"/>
            <a:ext cx="10339015" cy="3587228"/>
          </a:xfrm>
          <a:prstGeom prst="rect">
            <a:avLst/>
          </a:prstGeom>
        </p:spPr>
      </p:pic>
      <p:sp>
        <p:nvSpPr>
          <p:cNvPr id="6" name="TextBox 5">
            <a:extLst>
              <a:ext uri="{FF2B5EF4-FFF2-40B4-BE49-F238E27FC236}">
                <a16:creationId xmlns:a16="http://schemas.microsoft.com/office/drawing/2014/main" id="{AB0D5EDE-3613-44A5-75B9-DC0AC429AE51}"/>
              </a:ext>
            </a:extLst>
          </p:cNvPr>
          <p:cNvSpPr txBox="1"/>
          <p:nvPr/>
        </p:nvSpPr>
        <p:spPr>
          <a:xfrm>
            <a:off x="1254880" y="5397500"/>
            <a:ext cx="1042367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Inside </a:t>
            </a:r>
            <a:r>
              <a:rPr lang="en-US" err="1"/>
              <a:t>local.zeek</a:t>
            </a:r>
            <a:r>
              <a:rPr lang="en-US"/>
              <a:t>, all the policies of </a:t>
            </a:r>
            <a:r>
              <a:rPr lang="en-US" err="1"/>
              <a:t>zeek</a:t>
            </a:r>
            <a:r>
              <a:rPr lang="en-US"/>
              <a:t> are defined.  We can define a rule and trigger an event that will alert us through email system.</a:t>
            </a:r>
          </a:p>
        </p:txBody>
      </p:sp>
    </p:spTree>
    <p:extLst>
      <p:ext uri="{BB962C8B-B14F-4D97-AF65-F5344CB8AC3E}">
        <p14:creationId xmlns:p14="http://schemas.microsoft.com/office/powerpoint/2010/main" val="33930917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908CDA-A7DD-DAFC-8F91-9AB5A83234C8}"/>
              </a:ext>
            </a:extLst>
          </p:cNvPr>
          <p:cNvSpPr txBox="1"/>
          <p:nvPr/>
        </p:nvSpPr>
        <p:spPr>
          <a:xfrm>
            <a:off x="1098692" y="507806"/>
            <a:ext cx="10093217"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t>Define a rule:</a:t>
            </a:r>
          </a:p>
          <a:p>
            <a:endParaRPr lang="en-US" sz="2000" b="1"/>
          </a:p>
          <a:p>
            <a:endParaRPr lang="en-US" sz="2000" b="1"/>
          </a:p>
        </p:txBody>
      </p:sp>
      <p:sp>
        <p:nvSpPr>
          <p:cNvPr id="3" name="TextBox 2">
            <a:extLst>
              <a:ext uri="{FF2B5EF4-FFF2-40B4-BE49-F238E27FC236}">
                <a16:creationId xmlns:a16="http://schemas.microsoft.com/office/drawing/2014/main" id="{2D827E9F-5F07-09F2-C3F1-2DEBD5302BED}"/>
              </a:ext>
            </a:extLst>
          </p:cNvPr>
          <p:cNvSpPr txBox="1"/>
          <p:nvPr/>
        </p:nvSpPr>
        <p:spPr>
          <a:xfrm>
            <a:off x="1001980" y="480455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7" name="TextBox 6">
            <a:extLst>
              <a:ext uri="{FF2B5EF4-FFF2-40B4-BE49-F238E27FC236}">
                <a16:creationId xmlns:a16="http://schemas.microsoft.com/office/drawing/2014/main" id="{B2501CE1-A7F8-AB0A-F674-BF4D6223236E}"/>
              </a:ext>
            </a:extLst>
          </p:cNvPr>
          <p:cNvSpPr txBox="1"/>
          <p:nvPr/>
        </p:nvSpPr>
        <p:spPr>
          <a:xfrm>
            <a:off x="748584" y="4682007"/>
            <a:ext cx="971925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ea typeface="+mn-lt"/>
              <a:cs typeface="+mn-lt"/>
            </a:endParaRPr>
          </a:p>
        </p:txBody>
      </p:sp>
      <p:sp>
        <p:nvSpPr>
          <p:cNvPr id="6" name="TextBox 5">
            <a:extLst>
              <a:ext uri="{FF2B5EF4-FFF2-40B4-BE49-F238E27FC236}">
                <a16:creationId xmlns:a16="http://schemas.microsoft.com/office/drawing/2014/main" id="{AB0D5EDE-3613-44A5-75B9-DC0AC429AE51}"/>
              </a:ext>
            </a:extLst>
          </p:cNvPr>
          <p:cNvSpPr txBox="1"/>
          <p:nvPr/>
        </p:nvSpPr>
        <p:spPr>
          <a:xfrm>
            <a:off x="1000880" y="4732262"/>
            <a:ext cx="10423676"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To</a:t>
            </a:r>
            <a:r>
              <a:rPr lang="en-US">
                <a:ea typeface="+mn-lt"/>
                <a:cs typeface="+mn-lt"/>
              </a:rPr>
              <a:t> trigger an alert email with the modified Zeek policy and the changed email address,  a network event needs to be created that matches the updated rule in the Zeek policy.</a:t>
            </a:r>
            <a:endParaRPr lang="en-US"/>
          </a:p>
          <a:p>
            <a:r>
              <a:rPr lang="en-US">
                <a:ea typeface="+mn-lt"/>
                <a:cs typeface="+mn-lt"/>
              </a:rPr>
              <a:t> In this case,  the modified policy is to generate an alert when an HTTP request contains the user agent string </a:t>
            </a:r>
            <a:r>
              <a:rPr lang="en-US" b="1">
                <a:ea typeface="+mn-lt"/>
                <a:cs typeface="+mn-lt"/>
              </a:rPr>
              <a:t>"</a:t>
            </a:r>
            <a:r>
              <a:rPr lang="en-US" b="1" err="1">
                <a:ea typeface="+mn-lt"/>
                <a:cs typeface="+mn-lt"/>
              </a:rPr>
              <a:t>EvilBot</a:t>
            </a:r>
            <a:r>
              <a:rPr lang="en-US" b="1">
                <a:ea typeface="+mn-lt"/>
                <a:cs typeface="+mn-lt"/>
              </a:rPr>
              <a:t>/1.0"</a:t>
            </a:r>
            <a:endParaRPr lang="en-US" b="1"/>
          </a:p>
        </p:txBody>
      </p:sp>
      <p:pic>
        <p:nvPicPr>
          <p:cNvPr id="4" name="Picture 3" descr="A computer screen shot of a computer code&#10;&#10;Description automatically generated">
            <a:extLst>
              <a:ext uri="{FF2B5EF4-FFF2-40B4-BE49-F238E27FC236}">
                <a16:creationId xmlns:a16="http://schemas.microsoft.com/office/drawing/2014/main" id="{8CB624B0-E381-EC68-F731-F85B42B055F4}"/>
              </a:ext>
            </a:extLst>
          </p:cNvPr>
          <p:cNvPicPr>
            <a:picLocks noChangeAspect="1"/>
          </p:cNvPicPr>
          <p:nvPr/>
        </p:nvPicPr>
        <p:blipFill>
          <a:blip r:embed="rId2"/>
          <a:stretch>
            <a:fillRect/>
          </a:stretch>
        </p:blipFill>
        <p:spPr>
          <a:xfrm>
            <a:off x="1144210" y="1242206"/>
            <a:ext cx="10314819" cy="3103587"/>
          </a:xfrm>
          <a:prstGeom prst="rect">
            <a:avLst/>
          </a:prstGeom>
        </p:spPr>
      </p:pic>
    </p:spTree>
    <p:extLst>
      <p:ext uri="{BB962C8B-B14F-4D97-AF65-F5344CB8AC3E}">
        <p14:creationId xmlns:p14="http://schemas.microsoft.com/office/powerpoint/2010/main" val="17570671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908CDA-A7DD-DAFC-8F91-9AB5A83234C8}"/>
              </a:ext>
            </a:extLst>
          </p:cNvPr>
          <p:cNvSpPr txBox="1"/>
          <p:nvPr/>
        </p:nvSpPr>
        <p:spPr>
          <a:xfrm>
            <a:off x="1050311" y="531997"/>
            <a:ext cx="10117407"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t>curl -A "</a:t>
            </a:r>
            <a:r>
              <a:rPr lang="en-US" sz="2000" err="1"/>
              <a:t>Evilbot</a:t>
            </a:r>
            <a:r>
              <a:rPr lang="en-US" sz="2000"/>
              <a:t>/1.0" http://google.com</a:t>
            </a:r>
            <a:endParaRPr lang="en-US" err="1"/>
          </a:p>
          <a:p>
            <a:endParaRPr lang="en-US" sz="2000" b="1"/>
          </a:p>
          <a:p>
            <a:endParaRPr lang="en-US" sz="2000" b="1"/>
          </a:p>
        </p:txBody>
      </p:sp>
      <p:sp>
        <p:nvSpPr>
          <p:cNvPr id="3" name="TextBox 2">
            <a:extLst>
              <a:ext uri="{FF2B5EF4-FFF2-40B4-BE49-F238E27FC236}">
                <a16:creationId xmlns:a16="http://schemas.microsoft.com/office/drawing/2014/main" id="{2D827E9F-5F07-09F2-C3F1-2DEBD5302BED}"/>
              </a:ext>
            </a:extLst>
          </p:cNvPr>
          <p:cNvSpPr txBox="1"/>
          <p:nvPr/>
        </p:nvSpPr>
        <p:spPr>
          <a:xfrm>
            <a:off x="1001980" y="480455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7" name="TextBox 6">
            <a:extLst>
              <a:ext uri="{FF2B5EF4-FFF2-40B4-BE49-F238E27FC236}">
                <a16:creationId xmlns:a16="http://schemas.microsoft.com/office/drawing/2014/main" id="{B2501CE1-A7F8-AB0A-F674-BF4D6223236E}"/>
              </a:ext>
            </a:extLst>
          </p:cNvPr>
          <p:cNvSpPr txBox="1"/>
          <p:nvPr/>
        </p:nvSpPr>
        <p:spPr>
          <a:xfrm>
            <a:off x="748584" y="4682007"/>
            <a:ext cx="971925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ea typeface="+mn-lt"/>
              <a:cs typeface="+mn-lt"/>
            </a:endParaRPr>
          </a:p>
        </p:txBody>
      </p:sp>
      <p:sp>
        <p:nvSpPr>
          <p:cNvPr id="6" name="TextBox 5">
            <a:extLst>
              <a:ext uri="{FF2B5EF4-FFF2-40B4-BE49-F238E27FC236}">
                <a16:creationId xmlns:a16="http://schemas.microsoft.com/office/drawing/2014/main" id="{AB0D5EDE-3613-44A5-75B9-DC0AC429AE51}"/>
              </a:ext>
            </a:extLst>
          </p:cNvPr>
          <p:cNvSpPr txBox="1"/>
          <p:nvPr/>
        </p:nvSpPr>
        <p:spPr>
          <a:xfrm>
            <a:off x="734785" y="3341310"/>
            <a:ext cx="10423676"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To</a:t>
            </a:r>
            <a:r>
              <a:rPr lang="en-US">
                <a:ea typeface="+mn-lt"/>
                <a:cs typeface="+mn-lt"/>
              </a:rPr>
              <a:t> trigger an alert email with the modified Zeek policy and the changed email address,  a network event needs to be created that matches the updated rule in the Zeek policy.</a:t>
            </a:r>
            <a:endParaRPr lang="en-US"/>
          </a:p>
          <a:p>
            <a:endParaRPr lang="en-US">
              <a:ea typeface="+mn-lt"/>
              <a:cs typeface="+mn-lt"/>
            </a:endParaRPr>
          </a:p>
          <a:p>
            <a:r>
              <a:rPr lang="en-US">
                <a:ea typeface="+mn-lt"/>
                <a:cs typeface="+mn-lt"/>
              </a:rPr>
              <a:t> In this case,  the modified policy is to generate an alert when an HTTP request contains the user agent string </a:t>
            </a:r>
            <a:r>
              <a:rPr lang="en-US" b="1">
                <a:ea typeface="+mn-lt"/>
                <a:cs typeface="+mn-lt"/>
              </a:rPr>
              <a:t>"</a:t>
            </a:r>
            <a:r>
              <a:rPr lang="en-US" b="1" err="1">
                <a:ea typeface="+mn-lt"/>
                <a:cs typeface="+mn-lt"/>
              </a:rPr>
              <a:t>EvilBot</a:t>
            </a:r>
            <a:r>
              <a:rPr lang="en-US" b="1">
                <a:ea typeface="+mn-lt"/>
                <a:cs typeface="+mn-lt"/>
              </a:rPr>
              <a:t>/1.0"</a:t>
            </a:r>
          </a:p>
          <a:p>
            <a:endParaRPr lang="en-US" b="1"/>
          </a:p>
          <a:p>
            <a:r>
              <a:rPr lang="en-US">
                <a:ea typeface="+mn-lt"/>
                <a:cs typeface="+mn-lt"/>
              </a:rPr>
              <a:t>Zeek will send an email notification to the updated email address specified in the </a:t>
            </a:r>
            <a:r>
              <a:rPr lang="en-US" b="1" err="1">
                <a:latin typeface="Consolas"/>
              </a:rPr>
              <a:t>MailTo</a:t>
            </a:r>
            <a:r>
              <a:rPr lang="en-US">
                <a:ea typeface="+mn-lt"/>
                <a:cs typeface="+mn-lt"/>
              </a:rPr>
              <a:t> setting ( In our case, </a:t>
            </a:r>
            <a:r>
              <a:rPr lang="en-US">
                <a:ea typeface="+mn-lt"/>
                <a:cs typeface="+mn-lt"/>
                <a:hlinkClick r:id="rId2"/>
              </a:rPr>
              <a:t>ishikaime6561@gmail.com</a:t>
            </a:r>
            <a:r>
              <a:rPr lang="en-US">
                <a:ea typeface="+mn-lt"/>
                <a:cs typeface="+mn-lt"/>
              </a:rPr>
              <a:t>)  of Zeek configuration.</a:t>
            </a:r>
          </a:p>
        </p:txBody>
      </p:sp>
      <p:pic>
        <p:nvPicPr>
          <p:cNvPr id="2" name="Picture 1" descr="A computer screen with white text&#10;&#10;Description automatically generated">
            <a:extLst>
              <a:ext uri="{FF2B5EF4-FFF2-40B4-BE49-F238E27FC236}">
                <a16:creationId xmlns:a16="http://schemas.microsoft.com/office/drawing/2014/main" id="{6118D6DF-AD43-8AE8-DEC0-309C56D6EE43}"/>
              </a:ext>
            </a:extLst>
          </p:cNvPr>
          <p:cNvPicPr>
            <a:picLocks noChangeAspect="1"/>
          </p:cNvPicPr>
          <p:nvPr/>
        </p:nvPicPr>
        <p:blipFill>
          <a:blip r:embed="rId3"/>
          <a:stretch>
            <a:fillRect/>
          </a:stretch>
        </p:blipFill>
        <p:spPr>
          <a:xfrm>
            <a:off x="745067" y="1246364"/>
            <a:ext cx="10435771" cy="1619653"/>
          </a:xfrm>
          <a:prstGeom prst="rect">
            <a:avLst/>
          </a:prstGeom>
        </p:spPr>
      </p:pic>
    </p:spTree>
    <p:extLst>
      <p:ext uri="{BB962C8B-B14F-4D97-AF65-F5344CB8AC3E}">
        <p14:creationId xmlns:p14="http://schemas.microsoft.com/office/powerpoint/2010/main" val="36299610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7" name="Graphic 185">
            <a:extLst>
              <a:ext uri="{FF2B5EF4-FFF2-40B4-BE49-F238E27FC236}">
                <a16:creationId xmlns:a16="http://schemas.microsoft.com/office/drawing/2014/main" id="{8A351602-3772-4279-B0D3-A523F6F6EAB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49" name="Freeform: Shape 48">
              <a:extLst>
                <a:ext uri="{FF2B5EF4-FFF2-40B4-BE49-F238E27FC236}">
                  <a16:creationId xmlns:a16="http://schemas.microsoft.com/office/drawing/2014/main" id="{A5AAAA75-5FFB-4C07-AD4A-3146773E6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1479895E-3847-44BB-8404-28F14219F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0E02F68-8149-4236-8D9F-6B550F78B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956FCAAB-F073-4561-A484-42C7DD10D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CF8DB94-87A3-43E9-9BBB-301CFF0FB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3" name="Oval 52">
            <a:extLst>
              <a:ext uri="{FF2B5EF4-FFF2-40B4-BE49-F238E27FC236}">
                <a16:creationId xmlns:a16="http://schemas.microsoft.com/office/drawing/2014/main" id="{7D6BF779-0B8C-4CC2-9268-9506AD0C5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useBgFill="1">
        <p:nvSpPr>
          <p:cNvPr id="55" name="Rectangle 54">
            <a:extLst>
              <a:ext uri="{FF2B5EF4-FFF2-40B4-BE49-F238E27FC236}">
                <a16:creationId xmlns:a16="http://schemas.microsoft.com/office/drawing/2014/main" id="{51F77B6A-7F53-4B28-B73D-C8CC899AB2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1A371D-F9B2-6EB4-70B0-43EFB123E7E4}"/>
              </a:ext>
            </a:extLst>
          </p:cNvPr>
          <p:cNvSpPr>
            <a:spLocks noGrp="1"/>
          </p:cNvSpPr>
          <p:nvPr>
            <p:ph type="title"/>
          </p:nvPr>
        </p:nvSpPr>
        <p:spPr>
          <a:xfrm>
            <a:off x="6380214" y="2118106"/>
            <a:ext cx="6259621" cy="1896580"/>
          </a:xfrm>
        </p:spPr>
        <p:txBody>
          <a:bodyPr vert="horz" lIns="91440" tIns="45720" rIns="91440" bIns="45720" rtlCol="0" anchor="b">
            <a:normAutofit/>
          </a:bodyPr>
          <a:lstStyle/>
          <a:p>
            <a:r>
              <a:rPr lang="en-US" sz="4000" cap="all" spc="1500">
                <a:ea typeface="+mj-lt"/>
                <a:cs typeface="+mj-lt"/>
              </a:rPr>
              <a:t>Browsing Log files</a:t>
            </a:r>
          </a:p>
        </p:txBody>
      </p:sp>
      <p:grpSp>
        <p:nvGrpSpPr>
          <p:cNvPr id="56" name="Group 55">
            <a:extLst>
              <a:ext uri="{FF2B5EF4-FFF2-40B4-BE49-F238E27FC236}">
                <a16:creationId xmlns:a16="http://schemas.microsoft.com/office/drawing/2014/main" id="{2515629F-0D83-4A44-A125-CD50FC660A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013" y="1361348"/>
            <a:ext cx="4833902" cy="4258176"/>
            <a:chOff x="1674895" y="1345036"/>
            <a:chExt cx="5428610" cy="4210939"/>
          </a:xfrm>
        </p:grpSpPr>
        <p:sp>
          <p:nvSpPr>
            <p:cNvPr id="21" name="Rectangle 20">
              <a:extLst>
                <a:ext uri="{FF2B5EF4-FFF2-40B4-BE49-F238E27FC236}">
                  <a16:creationId xmlns:a16="http://schemas.microsoft.com/office/drawing/2014/main" id="{81A5080B-EAC4-4530-815C-DE8DACA09D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14667345-04B5-4757-9CE0-969DC1DE5E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7" name="Freeform: Shape 56">
            <a:extLst>
              <a:ext uri="{FF2B5EF4-FFF2-40B4-BE49-F238E27FC236}">
                <a16:creationId xmlns:a16="http://schemas.microsoft.com/office/drawing/2014/main" id="{F6E412EF-CF39-4C25-85B0-DB30B1B0A8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003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58" name="Freeform: Shape 57">
            <a:extLst>
              <a:ext uri="{FF2B5EF4-FFF2-40B4-BE49-F238E27FC236}">
                <a16:creationId xmlns:a16="http://schemas.microsoft.com/office/drawing/2014/main" id="{E8DA6235-17F2-4C9E-88C6-C5D38D8D3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76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useBgFill="1">
        <p:nvSpPr>
          <p:cNvPr id="28" name="Rectangle 27">
            <a:extLst>
              <a:ext uri="{FF2B5EF4-FFF2-40B4-BE49-F238E27FC236}">
                <a16:creationId xmlns:a16="http://schemas.microsoft.com/office/drawing/2014/main" id="{B55DEF71-1741-4489-8E77-46FC5BAA6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69494" y="1220741"/>
            <a:ext cx="4833901" cy="4258176"/>
          </a:xfrm>
          <a:prstGeom prst="rect">
            <a:avLst/>
          </a:prstGeom>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82347B6D-A7CC-48EB-861F-917D0D61E3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69494" y="1220741"/>
            <a:ext cx="4833901" cy="425817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A7A0A46D-CC9B-4E32-870A-7BC2DF9401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7284" y="4357092"/>
            <a:ext cx="319941" cy="31994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Oval 33">
            <a:extLst>
              <a:ext uri="{FF2B5EF4-FFF2-40B4-BE49-F238E27FC236}">
                <a16:creationId xmlns:a16="http://schemas.microsoft.com/office/drawing/2014/main" id="{9178722E-1BD0-427E-BAAE-4F206DAB58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7284" y="4357092"/>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59" name="Graphic 58" descr="Gauge">
            <a:extLst>
              <a:ext uri="{FF2B5EF4-FFF2-40B4-BE49-F238E27FC236}">
                <a16:creationId xmlns:a16="http://schemas.microsoft.com/office/drawing/2014/main" id="{E32FB13C-C689-4A81-FDA2-B0CC98D1D72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946336" y="1509721"/>
            <a:ext cx="3680216" cy="3680216"/>
          </a:xfrm>
          <a:prstGeom prst="rect">
            <a:avLst/>
          </a:prstGeom>
          <a:ln w="28575">
            <a:noFill/>
          </a:ln>
        </p:spPr>
      </p:pic>
      <p:grpSp>
        <p:nvGrpSpPr>
          <p:cNvPr id="36" name="Group 35">
            <a:extLst>
              <a:ext uri="{FF2B5EF4-FFF2-40B4-BE49-F238E27FC236}">
                <a16:creationId xmlns:a16="http://schemas.microsoft.com/office/drawing/2014/main" id="{7D8E00FA-5561-4253-B903-92B49719E7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11971" y="858936"/>
            <a:ext cx="693403" cy="693403"/>
            <a:chOff x="5211971" y="858936"/>
            <a:chExt cx="693403" cy="693403"/>
          </a:xfrm>
        </p:grpSpPr>
        <p:sp>
          <p:nvSpPr>
            <p:cNvPr id="60" name="Graphic 212">
              <a:extLst>
                <a:ext uri="{FF2B5EF4-FFF2-40B4-BE49-F238E27FC236}">
                  <a16:creationId xmlns:a16="http://schemas.microsoft.com/office/drawing/2014/main" id="{A753B935-E3DD-466D-BFAC-68E0BE02D0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11971" y="858936"/>
              <a:ext cx="693403" cy="69340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8" name="Graphic 212">
              <a:extLst>
                <a:ext uri="{FF2B5EF4-FFF2-40B4-BE49-F238E27FC236}">
                  <a16:creationId xmlns:a16="http://schemas.microsoft.com/office/drawing/2014/main" id="{FB034F26-4148-4B59-B493-14D7A9A8BA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11971" y="858936"/>
              <a:ext cx="693403" cy="69340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nvGrpSpPr>
          <p:cNvPr id="61" name="Graphic 185">
            <a:extLst>
              <a:ext uri="{FF2B5EF4-FFF2-40B4-BE49-F238E27FC236}">
                <a16:creationId xmlns:a16="http://schemas.microsoft.com/office/drawing/2014/main" id="{5E6BB5FD-DB7B-4BE3-BA45-1EF042115E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41" name="Freeform: Shape 40">
              <a:extLst>
                <a:ext uri="{FF2B5EF4-FFF2-40B4-BE49-F238E27FC236}">
                  <a16:creationId xmlns:a16="http://schemas.microsoft.com/office/drawing/2014/main" id="{9929FF76-4B3A-4294-BE6E-B507B22D1B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253C18A4-10CC-4E91-A8A2-D5368972A1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6356AC2F-73E0-44FD-B346-A209D274D3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95A85581-9712-414C-82D4-2FE96ACB2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1B0828F2-35E7-4424-8082-6C258B676E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0331404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908CDA-A7DD-DAFC-8F91-9AB5A83234C8}"/>
              </a:ext>
            </a:extLst>
          </p:cNvPr>
          <p:cNvSpPr txBox="1"/>
          <p:nvPr/>
        </p:nvSpPr>
        <p:spPr>
          <a:xfrm>
            <a:off x="1050311" y="531997"/>
            <a:ext cx="10117407"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t>Finding log files in /opt/</a:t>
            </a:r>
            <a:r>
              <a:rPr lang="en-US" sz="2000" err="1"/>
              <a:t>zeek</a:t>
            </a:r>
            <a:r>
              <a:rPr lang="en-US" sz="2000"/>
              <a:t>/bin</a:t>
            </a:r>
          </a:p>
          <a:p>
            <a:endParaRPr lang="en-US" sz="2000" b="1"/>
          </a:p>
          <a:p>
            <a:endParaRPr lang="en-US" sz="2000" b="1"/>
          </a:p>
        </p:txBody>
      </p:sp>
      <p:sp>
        <p:nvSpPr>
          <p:cNvPr id="3" name="TextBox 2">
            <a:extLst>
              <a:ext uri="{FF2B5EF4-FFF2-40B4-BE49-F238E27FC236}">
                <a16:creationId xmlns:a16="http://schemas.microsoft.com/office/drawing/2014/main" id="{2D827E9F-5F07-09F2-C3F1-2DEBD5302BED}"/>
              </a:ext>
            </a:extLst>
          </p:cNvPr>
          <p:cNvSpPr txBox="1"/>
          <p:nvPr/>
        </p:nvSpPr>
        <p:spPr>
          <a:xfrm>
            <a:off x="1001980" y="480455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7" name="TextBox 6">
            <a:extLst>
              <a:ext uri="{FF2B5EF4-FFF2-40B4-BE49-F238E27FC236}">
                <a16:creationId xmlns:a16="http://schemas.microsoft.com/office/drawing/2014/main" id="{B2501CE1-A7F8-AB0A-F674-BF4D6223236E}"/>
              </a:ext>
            </a:extLst>
          </p:cNvPr>
          <p:cNvSpPr txBox="1"/>
          <p:nvPr/>
        </p:nvSpPr>
        <p:spPr>
          <a:xfrm>
            <a:off x="748584" y="4682007"/>
            <a:ext cx="971925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ea typeface="+mn-lt"/>
              <a:cs typeface="+mn-lt"/>
            </a:endParaRPr>
          </a:p>
        </p:txBody>
      </p:sp>
      <p:sp>
        <p:nvSpPr>
          <p:cNvPr id="6" name="TextBox 5">
            <a:extLst>
              <a:ext uri="{FF2B5EF4-FFF2-40B4-BE49-F238E27FC236}">
                <a16:creationId xmlns:a16="http://schemas.microsoft.com/office/drawing/2014/main" id="{AB0D5EDE-3613-44A5-75B9-DC0AC429AE51}"/>
              </a:ext>
            </a:extLst>
          </p:cNvPr>
          <p:cNvSpPr txBox="1"/>
          <p:nvPr/>
        </p:nvSpPr>
        <p:spPr>
          <a:xfrm>
            <a:off x="843642" y="5058834"/>
            <a:ext cx="1016967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Here all log files are located, conn.log, dhcp.log, ssl.log,notice.log, known_services.log, dns.log, weird.log  etc.</a:t>
            </a:r>
            <a:endParaRPr lang="en-US" sz="900">
              <a:solidFill>
                <a:srgbClr val="E74C3C"/>
              </a:solidFill>
            </a:endParaRPr>
          </a:p>
        </p:txBody>
      </p:sp>
      <p:pic>
        <p:nvPicPr>
          <p:cNvPr id="4" name="Picture 3" descr="A screen shot of a computer program&#10;&#10;Description automatically generated">
            <a:extLst>
              <a:ext uri="{FF2B5EF4-FFF2-40B4-BE49-F238E27FC236}">
                <a16:creationId xmlns:a16="http://schemas.microsoft.com/office/drawing/2014/main" id="{92490686-D5E5-AFE8-4AA0-CDF861F10067}"/>
              </a:ext>
            </a:extLst>
          </p:cNvPr>
          <p:cNvPicPr>
            <a:picLocks noChangeAspect="1"/>
          </p:cNvPicPr>
          <p:nvPr/>
        </p:nvPicPr>
        <p:blipFill>
          <a:blip r:embed="rId2"/>
          <a:stretch>
            <a:fillRect/>
          </a:stretch>
        </p:blipFill>
        <p:spPr>
          <a:xfrm>
            <a:off x="926496" y="1185266"/>
            <a:ext cx="10363199" cy="3616610"/>
          </a:xfrm>
          <a:prstGeom prst="rect">
            <a:avLst/>
          </a:prstGeom>
        </p:spPr>
      </p:pic>
    </p:spTree>
    <p:extLst>
      <p:ext uri="{BB962C8B-B14F-4D97-AF65-F5344CB8AC3E}">
        <p14:creationId xmlns:p14="http://schemas.microsoft.com/office/powerpoint/2010/main" val="22311337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908CDA-A7DD-DAFC-8F91-9AB5A83234C8}"/>
              </a:ext>
            </a:extLst>
          </p:cNvPr>
          <p:cNvSpPr txBox="1"/>
          <p:nvPr/>
        </p:nvSpPr>
        <p:spPr>
          <a:xfrm>
            <a:off x="1050311" y="531997"/>
            <a:ext cx="10117407"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t>cat http.log</a:t>
            </a:r>
          </a:p>
          <a:p>
            <a:endParaRPr lang="en-US" sz="2000" b="1"/>
          </a:p>
          <a:p>
            <a:endParaRPr lang="en-US" sz="2000" b="1"/>
          </a:p>
        </p:txBody>
      </p:sp>
      <p:sp>
        <p:nvSpPr>
          <p:cNvPr id="3" name="TextBox 2">
            <a:extLst>
              <a:ext uri="{FF2B5EF4-FFF2-40B4-BE49-F238E27FC236}">
                <a16:creationId xmlns:a16="http://schemas.microsoft.com/office/drawing/2014/main" id="{2D827E9F-5F07-09F2-C3F1-2DEBD5302BED}"/>
              </a:ext>
            </a:extLst>
          </p:cNvPr>
          <p:cNvSpPr txBox="1"/>
          <p:nvPr/>
        </p:nvSpPr>
        <p:spPr>
          <a:xfrm>
            <a:off x="1001980" y="480455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7" name="TextBox 6">
            <a:extLst>
              <a:ext uri="{FF2B5EF4-FFF2-40B4-BE49-F238E27FC236}">
                <a16:creationId xmlns:a16="http://schemas.microsoft.com/office/drawing/2014/main" id="{B2501CE1-A7F8-AB0A-F674-BF4D6223236E}"/>
              </a:ext>
            </a:extLst>
          </p:cNvPr>
          <p:cNvSpPr txBox="1"/>
          <p:nvPr/>
        </p:nvSpPr>
        <p:spPr>
          <a:xfrm>
            <a:off x="748584" y="4682007"/>
            <a:ext cx="971925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ea typeface="+mn-lt"/>
              <a:cs typeface="+mn-lt"/>
            </a:endParaRPr>
          </a:p>
        </p:txBody>
      </p:sp>
      <p:sp>
        <p:nvSpPr>
          <p:cNvPr id="6" name="TextBox 5">
            <a:extLst>
              <a:ext uri="{FF2B5EF4-FFF2-40B4-BE49-F238E27FC236}">
                <a16:creationId xmlns:a16="http://schemas.microsoft.com/office/drawing/2014/main" id="{AB0D5EDE-3613-44A5-75B9-DC0AC429AE51}"/>
              </a:ext>
            </a:extLst>
          </p:cNvPr>
          <p:cNvSpPr txBox="1"/>
          <p:nvPr/>
        </p:nvSpPr>
        <p:spPr>
          <a:xfrm>
            <a:off x="1230689" y="4538739"/>
            <a:ext cx="10121296" cy="5144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pic>
        <p:nvPicPr>
          <p:cNvPr id="2" name="Picture 1" descr="A computer screen shot of white text&#10;&#10;Description automatically generated">
            <a:extLst>
              <a:ext uri="{FF2B5EF4-FFF2-40B4-BE49-F238E27FC236}">
                <a16:creationId xmlns:a16="http://schemas.microsoft.com/office/drawing/2014/main" id="{900F2688-A0DF-F4FE-F754-9AC3480FED9D}"/>
              </a:ext>
            </a:extLst>
          </p:cNvPr>
          <p:cNvPicPr>
            <a:picLocks noChangeAspect="1"/>
          </p:cNvPicPr>
          <p:nvPr/>
        </p:nvPicPr>
        <p:blipFill>
          <a:blip r:embed="rId2"/>
          <a:stretch>
            <a:fillRect/>
          </a:stretch>
        </p:blipFill>
        <p:spPr>
          <a:xfrm>
            <a:off x="1095829" y="1213280"/>
            <a:ext cx="10024533" cy="2859060"/>
          </a:xfrm>
          <a:prstGeom prst="rect">
            <a:avLst/>
          </a:prstGeom>
        </p:spPr>
      </p:pic>
      <p:sp>
        <p:nvSpPr>
          <p:cNvPr id="9" name="TextBox 8">
            <a:extLst>
              <a:ext uri="{FF2B5EF4-FFF2-40B4-BE49-F238E27FC236}">
                <a16:creationId xmlns:a16="http://schemas.microsoft.com/office/drawing/2014/main" id="{D643AAC8-27AF-B036-13E8-2250E7B11779}"/>
              </a:ext>
            </a:extLst>
          </p:cNvPr>
          <p:cNvSpPr txBox="1"/>
          <p:nvPr/>
        </p:nvSpPr>
        <p:spPr>
          <a:xfrm>
            <a:off x="999067" y="4264781"/>
            <a:ext cx="10399484"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http.log</a:t>
            </a:r>
            <a:r>
              <a:rPr lang="en-US"/>
              <a:t> is one of the log files generated by Zeek (formerly known as Bro) during network traffic analysis. This log file contains detailed information about HTTP (Hypertext Transfer Protocol) traffic observed on the network.​</a:t>
            </a:r>
          </a:p>
          <a:p>
            <a:r>
              <a:rPr lang="en-US">
                <a:ea typeface="+mn-lt"/>
                <a:cs typeface="+mn-lt"/>
              </a:rPr>
              <a:t>Logs that deal with analysis of a network protocol will often start like this: a timestamp, a unique connection identifier (UID), and a connection </a:t>
            </a:r>
            <a:r>
              <a:rPr lang="en-US" b="1">
                <a:ea typeface="+mn-lt"/>
                <a:cs typeface="+mn-lt"/>
              </a:rPr>
              <a:t>4-tuple (originator host/port and responder host/port). </a:t>
            </a:r>
            <a:r>
              <a:rPr lang="en-US">
                <a:ea typeface="+mn-lt"/>
                <a:cs typeface="+mn-lt"/>
              </a:rPr>
              <a:t>The UID can be used to identify and correlate all logged activity (possibly across multiple log files) associated with a given connection 4-tuple over its lifetime.</a:t>
            </a:r>
            <a:endParaRPr lang="en-US"/>
          </a:p>
        </p:txBody>
      </p:sp>
    </p:spTree>
    <p:extLst>
      <p:ext uri="{BB962C8B-B14F-4D97-AF65-F5344CB8AC3E}">
        <p14:creationId xmlns:p14="http://schemas.microsoft.com/office/powerpoint/2010/main" val="5283542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908CDA-A7DD-DAFC-8F91-9AB5A83234C8}"/>
              </a:ext>
            </a:extLst>
          </p:cNvPr>
          <p:cNvSpPr txBox="1"/>
          <p:nvPr/>
        </p:nvSpPr>
        <p:spPr>
          <a:xfrm>
            <a:off x="1038216" y="229616"/>
            <a:ext cx="10117407"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mn-lt"/>
                <a:cs typeface="+mn-lt"/>
              </a:rPr>
              <a:t>conn.log</a:t>
            </a:r>
          </a:p>
          <a:p>
            <a:endParaRPr lang="en-US" b="1"/>
          </a:p>
          <a:p>
            <a:r>
              <a:rPr lang="en-US">
                <a:ea typeface="+mn-lt"/>
                <a:cs typeface="+mn-lt"/>
              </a:rPr>
              <a:t>Contains an entry for every connection seen on the wire, with basic properties such as time and duration, originator and responder IP addresses, services and ports, payload size, and much more. This log provides a comprehensive record of the network’s activity.</a:t>
            </a:r>
            <a:endParaRPr lang="en-US"/>
          </a:p>
          <a:p>
            <a:endParaRPr lang="en-US" b="1"/>
          </a:p>
        </p:txBody>
      </p:sp>
      <p:sp>
        <p:nvSpPr>
          <p:cNvPr id="3" name="TextBox 2">
            <a:extLst>
              <a:ext uri="{FF2B5EF4-FFF2-40B4-BE49-F238E27FC236}">
                <a16:creationId xmlns:a16="http://schemas.microsoft.com/office/drawing/2014/main" id="{2D827E9F-5F07-09F2-C3F1-2DEBD5302BED}"/>
              </a:ext>
            </a:extLst>
          </p:cNvPr>
          <p:cNvSpPr txBox="1"/>
          <p:nvPr/>
        </p:nvSpPr>
        <p:spPr>
          <a:xfrm>
            <a:off x="1001980" y="480455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7" name="TextBox 6">
            <a:extLst>
              <a:ext uri="{FF2B5EF4-FFF2-40B4-BE49-F238E27FC236}">
                <a16:creationId xmlns:a16="http://schemas.microsoft.com/office/drawing/2014/main" id="{B2501CE1-A7F8-AB0A-F674-BF4D6223236E}"/>
              </a:ext>
            </a:extLst>
          </p:cNvPr>
          <p:cNvSpPr txBox="1"/>
          <p:nvPr/>
        </p:nvSpPr>
        <p:spPr>
          <a:xfrm>
            <a:off x="748584" y="4682007"/>
            <a:ext cx="971925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ea typeface="+mn-lt"/>
              <a:cs typeface="+mn-lt"/>
            </a:endParaRPr>
          </a:p>
        </p:txBody>
      </p:sp>
      <p:sp>
        <p:nvSpPr>
          <p:cNvPr id="6" name="TextBox 5">
            <a:extLst>
              <a:ext uri="{FF2B5EF4-FFF2-40B4-BE49-F238E27FC236}">
                <a16:creationId xmlns:a16="http://schemas.microsoft.com/office/drawing/2014/main" id="{AB0D5EDE-3613-44A5-75B9-DC0AC429AE51}"/>
              </a:ext>
            </a:extLst>
          </p:cNvPr>
          <p:cNvSpPr txBox="1"/>
          <p:nvPr/>
        </p:nvSpPr>
        <p:spPr>
          <a:xfrm>
            <a:off x="1230689" y="4538739"/>
            <a:ext cx="10121296" cy="5144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
        <p:nvSpPr>
          <p:cNvPr id="9" name="TextBox 8">
            <a:extLst>
              <a:ext uri="{FF2B5EF4-FFF2-40B4-BE49-F238E27FC236}">
                <a16:creationId xmlns:a16="http://schemas.microsoft.com/office/drawing/2014/main" id="{D643AAC8-27AF-B036-13E8-2250E7B11779}"/>
              </a:ext>
            </a:extLst>
          </p:cNvPr>
          <p:cNvSpPr txBox="1"/>
          <p:nvPr/>
        </p:nvSpPr>
        <p:spPr>
          <a:xfrm>
            <a:off x="1095829" y="4676019"/>
            <a:ext cx="10399484"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200">
              <a:solidFill>
                <a:srgbClr val="666666"/>
              </a:solidFill>
            </a:endParaRPr>
          </a:p>
        </p:txBody>
      </p:sp>
      <p:sp>
        <p:nvSpPr>
          <p:cNvPr id="4" name="TextBox 3">
            <a:extLst>
              <a:ext uri="{FF2B5EF4-FFF2-40B4-BE49-F238E27FC236}">
                <a16:creationId xmlns:a16="http://schemas.microsoft.com/office/drawing/2014/main" id="{4FA598F3-921F-4C0E-6065-3365739C311C}"/>
              </a:ext>
            </a:extLst>
          </p:cNvPr>
          <p:cNvSpPr txBox="1"/>
          <p:nvPr/>
        </p:nvSpPr>
        <p:spPr>
          <a:xfrm>
            <a:off x="1001930" y="1789901"/>
            <a:ext cx="10831025"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000000"/>
                </a:solidFill>
                <a:ea typeface="+mn-lt"/>
                <a:cs typeface="+mn-lt"/>
              </a:rPr>
              <a:t>notice.log</a:t>
            </a:r>
            <a:endParaRPr lang="en-US" b="1">
              <a:solidFill>
                <a:srgbClr val="000000"/>
              </a:solidFill>
            </a:endParaRPr>
          </a:p>
          <a:p>
            <a:endParaRPr lang="en-US" b="1">
              <a:ea typeface="+mn-lt"/>
              <a:cs typeface="+mn-lt"/>
            </a:endParaRPr>
          </a:p>
          <a:p>
            <a:r>
              <a:rPr lang="en-US">
                <a:ea typeface="+mn-lt"/>
                <a:cs typeface="+mn-lt"/>
              </a:rPr>
              <a:t>Identifies specific activity that Zeek recognizes as potentially interesting, odd, or bad. In Zeek-speak, such activity is called a “notice”.</a:t>
            </a:r>
            <a:endParaRPr lang="en-US"/>
          </a:p>
          <a:p>
            <a:endParaRPr lang="en-US" b="1"/>
          </a:p>
        </p:txBody>
      </p:sp>
      <p:sp>
        <p:nvSpPr>
          <p:cNvPr id="8" name="TextBox 7">
            <a:extLst>
              <a:ext uri="{FF2B5EF4-FFF2-40B4-BE49-F238E27FC236}">
                <a16:creationId xmlns:a16="http://schemas.microsoft.com/office/drawing/2014/main" id="{EFD71EF6-436B-D1D8-3D69-71264A87ED23}"/>
              </a:ext>
            </a:extLst>
          </p:cNvPr>
          <p:cNvSpPr txBox="1"/>
          <p:nvPr/>
        </p:nvSpPr>
        <p:spPr>
          <a:xfrm>
            <a:off x="1001929" y="3217138"/>
            <a:ext cx="10443977"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mn-lt"/>
                <a:cs typeface="+mn-lt"/>
              </a:rPr>
              <a:t>known_services.</a:t>
            </a:r>
            <a:r>
              <a:rPr lang="en-US" b="1">
                <a:solidFill>
                  <a:srgbClr val="000000"/>
                </a:solidFill>
                <a:ea typeface="+mn-lt"/>
                <a:cs typeface="+mn-lt"/>
              </a:rPr>
              <a:t>log</a:t>
            </a:r>
          </a:p>
          <a:p>
            <a:endParaRPr lang="en-US">
              <a:ea typeface="+mn-lt"/>
              <a:cs typeface="+mn-lt"/>
            </a:endParaRPr>
          </a:p>
          <a:p>
            <a:r>
              <a:rPr lang="en-US">
                <a:ea typeface="+mn-lt"/>
                <a:cs typeface="+mn-lt"/>
              </a:rPr>
              <a:t>This log file contains the services detected on the local network and are known to be actively used by the clients on the network. It helps in enumerating what all services are observed on a local network and if they all are intentional and known to the network administrator.</a:t>
            </a:r>
            <a:endParaRPr lang="en-US"/>
          </a:p>
          <a:p>
            <a:endParaRPr lang="en-US" b="1"/>
          </a:p>
        </p:txBody>
      </p:sp>
      <p:sp>
        <p:nvSpPr>
          <p:cNvPr id="10" name="TextBox 9">
            <a:extLst>
              <a:ext uri="{FF2B5EF4-FFF2-40B4-BE49-F238E27FC236}">
                <a16:creationId xmlns:a16="http://schemas.microsoft.com/office/drawing/2014/main" id="{0A51FFD9-E29E-6204-E32D-608E200492EF}"/>
              </a:ext>
            </a:extLst>
          </p:cNvPr>
          <p:cNvSpPr txBox="1"/>
          <p:nvPr/>
        </p:nvSpPr>
        <p:spPr>
          <a:xfrm>
            <a:off x="1014023" y="4874185"/>
            <a:ext cx="10141597"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mn-lt"/>
                <a:cs typeface="+mn-lt"/>
              </a:rPr>
              <a:t>weird.</a:t>
            </a:r>
            <a:r>
              <a:rPr lang="en-US" b="1">
                <a:solidFill>
                  <a:srgbClr val="000000"/>
                </a:solidFill>
                <a:ea typeface="+mn-lt"/>
                <a:cs typeface="+mn-lt"/>
              </a:rPr>
              <a:t>log</a:t>
            </a:r>
          </a:p>
          <a:p>
            <a:endParaRPr lang="en-US">
              <a:ea typeface="+mn-lt"/>
              <a:cs typeface="+mn-lt"/>
            </a:endParaRPr>
          </a:p>
          <a:p>
            <a:r>
              <a:rPr lang="en-US">
                <a:ea typeface="+mn-lt"/>
                <a:cs typeface="+mn-lt"/>
              </a:rPr>
              <a:t>Contains unusual or exceptional activity that can indicate malformed connections, traffic that doesn’t conform to a particular protocol, malfunctioning or misconfigured hardware/services, or even an attacker attempting to avoid/confuse a sensor.</a:t>
            </a:r>
            <a:endParaRPr lang="en-US"/>
          </a:p>
          <a:p>
            <a:endParaRPr lang="en-US" b="1"/>
          </a:p>
        </p:txBody>
      </p:sp>
    </p:spTree>
    <p:extLst>
      <p:ext uri="{BB962C8B-B14F-4D97-AF65-F5344CB8AC3E}">
        <p14:creationId xmlns:p14="http://schemas.microsoft.com/office/powerpoint/2010/main" val="42061809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B646C36-EEEC-4D52-8E8E-206F4CD8A3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4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455761-CF82-D8C9-D66C-751DFC0552B3}"/>
              </a:ext>
            </a:extLst>
          </p:cNvPr>
          <p:cNvSpPr>
            <a:spLocks noGrp="1"/>
          </p:cNvSpPr>
          <p:nvPr>
            <p:ph type="ctrTitle"/>
          </p:nvPr>
        </p:nvSpPr>
        <p:spPr>
          <a:xfrm>
            <a:off x="677119" y="810623"/>
            <a:ext cx="4894428" cy="3570162"/>
          </a:xfrm>
        </p:spPr>
        <p:txBody>
          <a:bodyPr anchor="b">
            <a:normAutofit/>
          </a:bodyPr>
          <a:lstStyle/>
          <a:p>
            <a:pPr algn="l"/>
            <a:r>
              <a:rPr lang="en-US">
                <a:ea typeface="Source Sans Pro SemiBold"/>
              </a:rPr>
              <a:t>Thank you</a:t>
            </a:r>
            <a:endParaRPr lang="en-US"/>
          </a:p>
        </p:txBody>
      </p:sp>
      <p:sp>
        <p:nvSpPr>
          <p:cNvPr id="3" name="Subtitle 2">
            <a:extLst>
              <a:ext uri="{FF2B5EF4-FFF2-40B4-BE49-F238E27FC236}">
                <a16:creationId xmlns:a16="http://schemas.microsoft.com/office/drawing/2014/main" id="{CD27CAF7-0711-375D-99A5-9D175D0A4439}"/>
              </a:ext>
            </a:extLst>
          </p:cNvPr>
          <p:cNvSpPr>
            <a:spLocks noGrp="1"/>
          </p:cNvSpPr>
          <p:nvPr>
            <p:ph type="subTitle" idx="1"/>
          </p:nvPr>
        </p:nvSpPr>
        <p:spPr>
          <a:xfrm>
            <a:off x="677119" y="4547167"/>
            <a:ext cx="4894428" cy="1288482"/>
          </a:xfrm>
        </p:spPr>
        <p:txBody>
          <a:bodyPr>
            <a:normAutofit/>
          </a:bodyPr>
          <a:lstStyle/>
          <a:p>
            <a:pPr algn="l"/>
            <a:endParaRPr lang="en-US"/>
          </a:p>
        </p:txBody>
      </p:sp>
      <p:grpSp>
        <p:nvGrpSpPr>
          <p:cNvPr id="12" name="Group 11">
            <a:extLst>
              <a:ext uri="{FF2B5EF4-FFF2-40B4-BE49-F238E27FC236}">
                <a16:creationId xmlns:a16="http://schemas.microsoft.com/office/drawing/2014/main" id="{B2EBBF56-923D-48A7-9F8F-86E33CFA3E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81655" y="673020"/>
            <a:ext cx="4833902" cy="5683329"/>
            <a:chOff x="1674895" y="1345036"/>
            <a:chExt cx="5428610" cy="4210939"/>
          </a:xfrm>
        </p:grpSpPr>
        <p:sp>
          <p:nvSpPr>
            <p:cNvPr id="13" name="Rectangle 12">
              <a:extLst>
                <a:ext uri="{FF2B5EF4-FFF2-40B4-BE49-F238E27FC236}">
                  <a16:creationId xmlns:a16="http://schemas.microsoft.com/office/drawing/2014/main" id="{A6D5794E-BC9E-4A8A-BB29-9A32C8F267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16175AF-13E0-4D14-8638-11BBE8359A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useBgFill="1">
        <p:nvSpPr>
          <p:cNvPr id="16" name="Rectangle 15">
            <a:extLst>
              <a:ext uri="{FF2B5EF4-FFF2-40B4-BE49-F238E27FC236}">
                <a16:creationId xmlns:a16="http://schemas.microsoft.com/office/drawing/2014/main" id="{8258443E-B333-44F4-8D49-1EAB1C1A46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50256" y="596822"/>
            <a:ext cx="4833901" cy="5653877"/>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3427" y="1159624"/>
            <a:ext cx="1054466" cy="469689"/>
            <a:chOff x="9841624" y="4115729"/>
            <a:chExt cx="602169" cy="268223"/>
          </a:xfrm>
          <a:solidFill>
            <a:schemeClr val="tx1"/>
          </a:solidFill>
        </p:grpSpPr>
        <p:sp>
          <p:nvSpPr>
            <p:cNvPr id="19" name="Freeform: Shape 18">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7" name="Graphic 6" descr="Smiling Face with No Fill">
            <a:extLst>
              <a:ext uri="{FF2B5EF4-FFF2-40B4-BE49-F238E27FC236}">
                <a16:creationId xmlns:a16="http://schemas.microsoft.com/office/drawing/2014/main" id="{0A72663C-DC42-68FC-7DAD-E7334B04003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817629" y="1474182"/>
            <a:ext cx="3899155" cy="3899155"/>
          </a:xfrm>
          <a:prstGeom prst="rect">
            <a:avLst/>
          </a:prstGeom>
          <a:ln w="28575">
            <a:noFill/>
          </a:ln>
        </p:spPr>
      </p:pic>
      <p:sp>
        <p:nvSpPr>
          <p:cNvPr id="25" name="Graphic 212">
            <a:extLst>
              <a:ext uri="{FF2B5EF4-FFF2-40B4-BE49-F238E27FC236}">
                <a16:creationId xmlns:a16="http://schemas.microsoft.com/office/drawing/2014/main" id="{4FB204DF-284E-45F6-A017-79A4DF57BC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24285" y="1286612"/>
            <a:ext cx="891445" cy="89144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7" name="Graphic 212">
            <a:extLst>
              <a:ext uri="{FF2B5EF4-FFF2-40B4-BE49-F238E27FC236}">
                <a16:creationId xmlns:a16="http://schemas.microsoft.com/office/drawing/2014/main" id="{EB8560A9-B281-46EB-A304-1E4A5A00D6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24285" y="1286612"/>
            <a:ext cx="891445" cy="89144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9" name="Oval 28">
            <a:extLst>
              <a:ext uri="{FF2B5EF4-FFF2-40B4-BE49-F238E27FC236}">
                <a16:creationId xmlns:a16="http://schemas.microsoft.com/office/drawing/2014/main" id="{4D1A5E71-B6B6-486A-8CDC-C7ABD9B90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1256" y="5416520"/>
            <a:ext cx="419129" cy="419129"/>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1" name="Oval 30">
            <a:extLst>
              <a:ext uri="{FF2B5EF4-FFF2-40B4-BE49-F238E27FC236}">
                <a16:creationId xmlns:a16="http://schemas.microsoft.com/office/drawing/2014/main" id="{667882DD-56E8-460E-99D5-86E71982D5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1256" y="5416520"/>
            <a:ext cx="419129" cy="419129"/>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6417309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4" name="Rectangle 223">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95" name="Oval 394">
            <a:extLst>
              <a:ext uri="{FF2B5EF4-FFF2-40B4-BE49-F238E27FC236}">
                <a16:creationId xmlns:a16="http://schemas.microsoft.com/office/drawing/2014/main" id="{A99050EE-26AF-4253-BD50-F0FCD965A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284" y="575361"/>
            <a:ext cx="5707277" cy="570727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D403F4-BC0A-95A7-5A55-6DA9B686CAE1}"/>
              </a:ext>
            </a:extLst>
          </p:cNvPr>
          <p:cNvSpPr>
            <a:spLocks noGrp="1"/>
          </p:cNvSpPr>
          <p:nvPr>
            <p:ph type="title"/>
          </p:nvPr>
        </p:nvSpPr>
        <p:spPr>
          <a:xfrm>
            <a:off x="838200" y="1748452"/>
            <a:ext cx="4974771" cy="3587786"/>
          </a:xfrm>
        </p:spPr>
        <p:txBody>
          <a:bodyPr>
            <a:normAutofit/>
          </a:bodyPr>
          <a:lstStyle/>
          <a:p>
            <a:pPr algn="ctr"/>
            <a:r>
              <a:rPr lang="en-US" b="1"/>
              <a:t>Zeek features</a:t>
            </a:r>
            <a:endParaRPr lang="en-US"/>
          </a:p>
          <a:p>
            <a:pPr algn="ctr"/>
            <a:endParaRPr lang="en-US"/>
          </a:p>
        </p:txBody>
      </p:sp>
      <p:grpSp>
        <p:nvGrpSpPr>
          <p:cNvPr id="396" name="Graphic 190">
            <a:extLst>
              <a:ext uri="{FF2B5EF4-FFF2-40B4-BE49-F238E27FC236}">
                <a16:creationId xmlns:a16="http://schemas.microsoft.com/office/drawing/2014/main" id="{00E015F5-1A99-4E40-BC3D-7707802996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3117" y="1193254"/>
            <a:ext cx="1291642" cy="429215"/>
            <a:chOff x="2504802" y="1755501"/>
            <a:chExt cx="1598829" cy="531293"/>
          </a:xfrm>
          <a:solidFill>
            <a:schemeClr val="tx1"/>
          </a:solidFill>
        </p:grpSpPr>
        <p:sp>
          <p:nvSpPr>
            <p:cNvPr id="47" name="Freeform: Shape 46">
              <a:extLst>
                <a:ext uri="{FF2B5EF4-FFF2-40B4-BE49-F238E27FC236}">
                  <a16:creationId xmlns:a16="http://schemas.microsoft.com/office/drawing/2014/main" id="{3FE6F571-2BB7-46DA-A3D9-B32ADDC16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A905CC16-753C-4B9F-B3E2-C456795AE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sp>
        <p:nvSpPr>
          <p:cNvPr id="398" name="Graphic 212">
            <a:extLst>
              <a:ext uri="{FF2B5EF4-FFF2-40B4-BE49-F238E27FC236}">
                <a16:creationId xmlns:a16="http://schemas.microsoft.com/office/drawing/2014/main" id="{D0C78466-EB6E-45A0-99A6-A00789ACD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52" name="Graphic 212">
            <a:extLst>
              <a:ext uri="{FF2B5EF4-FFF2-40B4-BE49-F238E27FC236}">
                <a16:creationId xmlns:a16="http://schemas.microsoft.com/office/drawing/2014/main" id="{E99F76E4-5DFD-4DBE-B042-66FBCD118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399" name="Graphic 4">
            <a:extLst>
              <a:ext uri="{FF2B5EF4-FFF2-40B4-BE49-F238E27FC236}">
                <a16:creationId xmlns:a16="http://schemas.microsoft.com/office/drawing/2014/main" id="{5468B3A9-705E-43C3-A742-0619B0D8F2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tx1"/>
          </a:solidFill>
        </p:grpSpPr>
        <p:sp>
          <p:nvSpPr>
            <p:cNvPr id="55" name="Freeform: Shape 54">
              <a:extLst>
                <a:ext uri="{FF2B5EF4-FFF2-40B4-BE49-F238E27FC236}">
                  <a16:creationId xmlns:a16="http://schemas.microsoft.com/office/drawing/2014/main" id="{29D439AD-5D67-497C-B831-D17FC3E59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23F54BF2-C71C-45C5-9408-3B5E011B0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2BBABE17-DB56-44AB-934B-63C07C79F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CB483D20-A128-4076-AF54-88646172B8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E5EFA818-FDDA-49E9-B11F-E9DC1854A9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EA1F8728-F8F7-4828-A718-A15E7663EA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8DA1F73F-AA1D-41D7-BAAB-292FD94A3E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D9441DEA-C85E-4B9C-A48D-8437854C4C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15EBAA20-1368-4495-8D7C-820FAD8EC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0FB92591-626C-4D2B-A3E6-EC8742D67B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D392448D-513F-4528-9D8D-A15198204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61946BAE-1546-4EA4-A108-A799BF5D2C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42A8EC93-6A35-4D37-A8CB-59362BF875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AFC3ECA2-E914-4D83-ABF9-B9FFD96E92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712B1108-9AAC-4F10-A64F-0D6963E518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284CDA0C-B2AB-4791-83B1-C053C061D6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F857BF6B-E0CA-49C0-8827-B44CE8B928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6D7B06A7-ADDF-4F27-B11F-08422FC18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E8B0DA6C-71D7-4FCB-AE4C-035E0ADB50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EB078173-ADFB-480D-91A4-4D71C01098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AAA4027A-C97B-4C9A-B04C-EBE21122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C06DA92D-C6D0-4C7D-98CF-D9576912E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D6601653-3941-4C9B-BD39-62EECE23A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2BC4A394-4FFE-4BFE-9A59-2B624E071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EB4EABA5-FDCF-4F6F-8FF1-6FDFF5058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10F3C940-2320-488A-B24C-AB0A4FB53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F525BA82-37D8-47ED-AFF6-AE57124A4E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C2D78955-C80F-4DA3-83AA-D28A5A6FA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BC23DAAC-7C06-4012-8CBB-8E3126B68B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60D19F80-DC80-49EC-8EDD-7889092C18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11F50BB3-EA39-4693-BAE1-1101EF0A41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00EFD45B-69A8-47F6-A5BF-779F7EB49F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9E53C464-7272-4EBC-830B-CB29A96988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B6BF10CE-C2AD-487A-9402-8D5C746ECF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1064C7FE-F8EB-47EF-97FA-348A52059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A991C553-06A1-4F26-BBBC-80F7E11E7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BCE9C081-2191-4C84-956E-F106BB015C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292F6F03-BC34-40C6-8F17-7A169CD72F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A5101B80-7351-4F0F-AB7D-3E40B4D266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0570EE1D-95AC-4660-8E96-7C8A36FEB6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385D9A56-2D15-4E0A-B981-E168F09064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28D0BA2F-9273-4EAA-AD17-C4EFE11403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512CC54E-7976-4DC9-984C-45C2A23A7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C8A3FC72-9FF9-41F6-97E0-45A0FEE94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48918C16-C9B6-40D5-93A0-DB547B644A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A05612C6-4858-4854-A3D3-90CF1E1C75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A8E88D77-C726-4008-849C-DA7361F885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4CFE7CA-C955-4365-90C3-6272CB9A3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38B43FC8-B81C-490A-A346-4C6235DA8A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214D0221-0C97-4C71-B535-7506956EF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ED0C44EA-BD25-49A3-9EB8-9D8DED7C19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A3C9CCF2-15CC-4F7D-87F5-7FFEBAC9C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8AA321D8-1D2C-472C-A2DB-EBB74498DD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724680C1-4BB5-45DB-A558-82514418CF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C94F4CEF-82DD-4CFB-8EE3-4AB115F6A0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4F186C9C-C620-4426-A674-E40F808F6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8929942C-BA3F-40EF-94DD-4A5C22C5B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D234974B-3555-465B-95A7-1C63CE7386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0E38F9FD-48AC-4C3E-9E75-D1C0B555E0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3AA72E26-5C3D-4231-9042-E00AE43E80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6684433D-3C9E-4C19-A801-D51CF3064F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DADB0C3D-A021-4F40-93B3-76B61334F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41781C18-F408-401D-8A86-99FFBB9895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9D958D9F-E4B0-48B1-ADA4-3053AFB5D9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43EFCD46-F0FB-499C-81B9-3508FE5C8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2B6A130F-CB85-4BDA-8DDF-8DAAB2F7D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9359DA40-CA94-4B1F-9BE6-C800BEEC77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73304FCD-8DAD-4BC8-A16E-84DDCA07FF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CB4864C-8F67-4BE7-89CC-664EA25EC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845F543D-67FC-4640-A2A1-69DA6D0528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DBDB2A9C-60E5-4F7E-BA2B-4DD1595F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72B10DA2-D88E-4952-BDB5-102E61B4B2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AC5F5BED-3698-4F52-9977-D8CA2DC03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E19CCEBC-AD20-45B2-A751-42B40BB31C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3A978AD9-9A35-4B89-B3BC-61E54AD9EB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77D8C808-AFC9-42DD-B253-0048903791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EECD0BF1-7C64-407E-8306-4C447B1D32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953B0F94-AC35-4CB2-878D-1DC7D68BE9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08EA50C2-BB5F-4368-AA91-67B207C1AB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DE45A7FE-0A45-45F6-8417-EBDA5A12D8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DA8B8DC8-F88C-432E-A8C2-8D13FE874F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D02C5430-233D-49F7-B852-181D2B2F61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76DB286F-9E15-441C-8697-57007B76C1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534DC0EE-15B7-44AE-A7DC-8B5E22688A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4FBE9900-F640-4248-9C4C-EDBE5E00A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37FF04AF-F86B-49F8-AAB5-DA696591A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710DCFEA-4572-47A3-A6BE-7B21F5758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BA42ED8E-CCC8-478F-9EF4-625B633071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146DF8F4-DF09-4E6C-887F-C9269E56A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7FF3916E-5C82-4956-A88B-81BFAC91B8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7E5CF7AE-ED45-4AB5-9AEB-56FC964BFA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7CFB132C-BEB1-4897-B1A4-97422811F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4EE49F21-E336-41BC-8256-85A9AB597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C62510EE-BDCD-4393-9AD7-2D0C9A722D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2420F94B-4F00-4C6C-97E3-BA5B5E6871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E712560A-A110-4132-85D5-21BBBFA8C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D1E3102B-23D5-43AE-A67D-583AAA52B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9D5ABE4E-EB80-423C-BBCE-9C1B77D9B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BEB8CCC5-38F5-4892-A00B-14B645BBDF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8860175F-F7D5-4464-AD61-5B435528FE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E28C20B0-98AA-4A5B-8CE1-236A3F6CAA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8A56719F-13F0-4B75-8C04-DAACD8FD86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B30555DA-285C-4859-83DE-B16FF6DB1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67AF00E9-C8D6-41C4-9703-5468F51639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D07F88BD-A2E8-4F25-BB43-9372C6C9F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DFAE35DA-8283-4F4B-8C00-FF8EFE39B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4340DEBE-A255-48E2-B7B2-AE881651C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FE968FB9-507A-4F2E-B346-15995081B1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4DA99BD8-9C2B-46BF-AA27-ED405540D1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50C84F67-D2C2-48DF-8537-DF99C6024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F5CAEB9A-26A6-4FBF-916B-19FC9B0BF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E4DEDE1B-4819-4E4B-849E-330D7DF56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C441B73E-F19C-4313-8F46-F600603B36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014FE805-EF51-4859-A6DF-CF75F9A0F5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624CF2A5-BD9E-4570-8560-063BC70F26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6BEC415C-7946-43B2-9AC8-348B6B5CD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1B615AD5-3365-43D4-8E16-377A2A2F9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9D184DFD-DD33-491E-90FF-6E4ECA2668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31B62FE1-0262-4B09-ABEA-8AA010137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20C539C6-FAA9-4EBE-93D9-1F946E144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8C6EF3FF-09E5-4099-A49B-CA364A6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B3C5E06F-8F1E-4771-AAE4-B34B1D6A3D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538D5AE9-76CC-4AE4-B026-656EDCB01B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30F1A9B9-52AB-4527-BD4A-1802F7C960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46A57D78-C020-4EEF-971D-0C8802889A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7666D7A3-5ABF-4EDE-A0C5-F2099B2D86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13BC460A-E0FF-4658-A2FD-A3AF4D51D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26467CC2-3AB3-4D37-8323-385B7399F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563A1F58-33CE-4EDF-B902-3F43F69DA2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DDCFAB2F-7E88-4A57-999A-2506A1FE71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571BEB66-3787-441F-BB54-80C05C6F13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641DC095-611E-4979-8664-6C0EB878F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210B9ECF-D859-4919-A9D6-3208548F00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4FBC31D4-7E98-452C-8A87-822DE0432C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E302346C-F328-435B-87ED-447C6F8542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B94F507E-9E94-432E-AE8A-A6CB2C5D05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1FFAC4F0-FD7F-4943-B60E-E276F8B23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A8A5D871-92FD-43C3-BF94-0B524FA7D3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6A79A241-1665-453E-ADD4-18892D4F8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81EABE18-4189-4E07-93C9-9B76673E3E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B658A0EE-6F09-4EF7-B5E7-F23A556BD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15EB019C-C95B-4DE3-BD17-DC20F8007A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2948B3ED-79C1-47C8-B712-0BFB5536C3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13387DB9-900B-422D-90F7-C5C7EB5D5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48FDCCF3-E6D6-4CD0-9D47-02FE785C7A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BC14E8F6-33F6-47CE-9A24-EA71D71496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F78CC38F-63FC-4552-B17B-8D79D3C8F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89042823-A002-49CE-B03D-ED1291DC13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96EFC6CE-198B-489B-B1EE-72CE842628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49FEA23D-54D9-45D7-9325-1E2F638C9C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2DB04EE3-370F-49CE-BCFE-C2999C3CF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8BCBCC34-797D-41A8-8AD1-7E03E1BBFF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AFF5C1F8-0EDE-4835-89E6-1FCB2EA395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6171D504-6300-457C-AFCC-064DBB3FC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62ACE739-C8C4-4495-B04C-C3AFC4481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3F4771CD-CDCA-4FFE-8EF5-E42D1781E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A10C0BFE-A8F9-4E21-9DFD-37A4D26C62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4D8D4EF9-4EF7-4538-A4AE-439F9335EA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7E0500AB-5662-43B9-95C2-2EC80CC54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984021AD-A6A2-4CDA-A953-72FBA7598B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FD1FBF47-CAC8-4385-9DC7-C9BB6167E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FBAEE482-005F-4288-8D66-09EA246C4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2C5DCF49-33DE-4AFF-818E-42F59F280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866903F3-208B-46D5-925B-254DC74291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2550D219-E342-4A38-BB89-575C1EE7A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5B5485FC-95D0-4660-9594-2C9BD3B776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2EA358DA-C7E8-4DF8-B7D6-CC582956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7990E8BB-4369-4845-8436-A6F3FE1D1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D6C050C5-1951-434B-A7FE-D271E73F8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grpSp>
      <p:grpSp>
        <p:nvGrpSpPr>
          <p:cNvPr id="225" name="Graphic 4">
            <a:extLst>
              <a:ext uri="{FF2B5EF4-FFF2-40B4-BE49-F238E27FC236}">
                <a16:creationId xmlns:a16="http://schemas.microsoft.com/office/drawing/2014/main" id="{773717CC-ECEE-4ABF-BA61-C59F468017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tx1">
              <a:alpha val="60000"/>
            </a:schemeClr>
          </a:solidFill>
        </p:grpSpPr>
        <p:sp>
          <p:nvSpPr>
            <p:cNvPr id="226" name="Freeform: Shape 225">
              <a:extLst>
                <a:ext uri="{FF2B5EF4-FFF2-40B4-BE49-F238E27FC236}">
                  <a16:creationId xmlns:a16="http://schemas.microsoft.com/office/drawing/2014/main" id="{9A4FAE41-62DF-4B8E-BD66-8EC206E0E3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564C7F1F-5546-40DC-A16B-C9A3E45777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45583216-FC24-4B75-9703-DBEC401FF8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2FD0A70D-2E7E-4048-8145-0F45EDBBCE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B703C78E-D176-4455-B7B5-2DB4F418DB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AD23B98E-D1FB-4BD9-BA4A-060BC8266E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C1541992-EEDB-4D6B-BDA9-B66E58A17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08072B3B-B852-4186-ACFE-F614251324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7B5DD2CA-BCBA-4F3E-B472-84006768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C7335DFE-05E4-4D45-B035-1D85E7648E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ADCF9375-A092-491A-960D-A4DBB376C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95341599-7E99-490F-9AF8-07EAE5C8DB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E1C55EB0-818A-46E6-8D53-5503100290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319B036C-5BD8-4F3B-8935-96D50F410D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A8445880-106C-4DC8-A250-D132F0D6F3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952AA1DD-5DBE-43CD-9B85-63C762692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2A412466-ED73-4944-83CE-224B1769C2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807E195A-10DB-494C-A547-E1D0C6F616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4CD4AECE-734D-4B90-984F-B2ABFA2B6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2927072E-8001-4AD1-A4C4-2EDBA3BF87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499D6F50-E593-46A3-81D8-73389276B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7A96E600-84B4-452B-AE40-295FC5807E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CBBA17AC-C1AB-4BFC-A051-457275D1D6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488E850C-90D5-4D0F-A57D-7809327EF3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9F98D808-AB13-4D8D-B4C5-9D32153462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95AFFBC0-FF37-4117-86FA-21ABDA17AB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ED0AC42A-17B0-4154-968C-CAE2A04C2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4A7A31A0-8490-4B9D-B9CC-7FF28053E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8188899C-6A74-43D8-B36C-F86B278C8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1537EAA6-95B6-4674-A7B9-40F9AB7F59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F4B29507-C08F-4764-B703-0EB33A0FAC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4200E500-6A99-47FC-A30F-FA4C85DA8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9558677C-76AD-451F-AEEE-C5FEE4179C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79E472E5-A81A-44E7-AEBA-C3A593497B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5CD54F54-9E41-4635-A533-6CC6515E13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B22D6F46-74C0-49D9-8CD8-BC125E973D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C6FAA6EC-EDF6-4522-ACD8-8D4F7FF872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5F8364DC-ED1A-482D-A418-7941B199CB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1896D361-70A8-4528-940B-F306550F88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4D1CB00A-0CE1-4E25-ADCE-9562845F5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E1B6761E-B7C6-4218-B95F-F6DEC0066D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CA081177-DAC3-4667-91A1-4CC885D4A1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435007DC-BB8D-43BA-9598-AE79AA262E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46628B8A-02EC-44EF-B52C-5EBAFBCF9C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2DACEC99-8F4C-495C-8EAA-670A3A02ED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C8EFEAD4-1425-4357-9D8A-F326DABC6E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FDA70E94-A082-47D4-B4F8-142AEF1DC3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10E96E8A-1EEA-4F1D-8CFE-12DC9B9E7A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B12D7CC4-A548-4FF7-A6B2-9151CFA9E3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CB3F1C68-B597-4669-87F8-C80124ABE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A57037D2-0958-4F34-815F-C8CA7F86A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30AF3969-3F11-4157-B4B9-33B1314623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51D613E3-18F5-4426-ADEB-DEC123E16B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1DC25548-A3A9-4018-A29B-6972D353F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7EDE6372-94D2-435D-BD43-A20072D80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729575A6-77E2-4199-8F0A-27C89330A0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12EB506D-59AD-4011-80F8-36A2BDB954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92FD46FA-14EB-46A2-B4A3-ECD1F49BAC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1CD84E07-49A9-40E3-B34C-91C156C9C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F3090306-C384-44A0-8C38-77397133BA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3515E97E-31A4-4273-AB55-8EAD74CB9E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792F63CA-0494-43E2-A0AA-37C35C8326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5389A040-E4CC-4CE7-8B9F-40ECA9ACE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1BA51B23-705C-49BE-B606-8A9B623E0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B16EF17A-F451-4B5B-9052-33A9116E9D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1B20B7D1-27D7-4E1A-A317-E9E7A105A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1E3FADAF-FD1D-45B2-A40D-EBDD536E75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301257BA-BCE2-4479-A04F-A9DBFAF92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619D0ABC-04D9-405A-A52F-5EEC01762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123AE5C7-608A-47A7-B7A1-55662B70BF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957BDA1A-3081-45EB-A31E-3F98EC6DC3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683DDA50-C794-4DC5-8297-CFDEB8DCB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FA42024A-A832-4635-9CE6-B968232CE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564D00AA-3E68-4F56-80A0-08D5DFFB6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D988A711-E3E8-4172-AFE1-60E93FF10A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7A89FF34-EE34-461C-A3EF-73AC3801B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80D55E43-BE59-444D-B32B-9C0306A126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639C823F-B16B-4DF7-BA6E-0D832AAB2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2E623C08-172F-41EA-90CB-59ED0D583B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94C0577F-0FF9-47D5-8C6D-FC7B4CC31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30C80E9D-7909-4C52-ACAD-80FF874F99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2B9598CE-4E74-4A54-BAB8-59379D2114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E7188EAA-47E1-4B73-8682-C74A0421BE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36900E8B-61F2-411F-B29F-A9CDC6E811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0A25598A-334A-487D-9604-4753EAE81E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C8DBE472-045A-491C-AB7C-4153EE2B00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2F6DD374-5D5F-48BB-8135-8F37EE2C2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386B8A5A-00D0-4291-937B-931B3F19CD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89C10BFA-8067-495D-810E-1F4085F7B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51F94E69-8294-4AB3-A457-3BD4ACF085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AD2859C5-45C5-4EE2-8272-0FA7A02353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14AFB321-1B9D-41AF-9686-8C689A3F4B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5C4403F4-D893-4E4C-8DFE-E79AE6A62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BA894316-677B-4B51-AF19-0D3FAF96A7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07FDE9AD-8F5A-44B0-AC7E-30148150D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A4D0E6BA-489D-4EA4-994E-225F7D078B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7EDFBCCB-EC92-4860-BBDB-2EC6355FEE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459DBA8E-2EB0-4C51-A161-2C595B89D4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FB1BA285-9A95-49B7-A098-F38400D92B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D29C405E-90F5-4AB5-8B5F-3CA2F1815A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F7214FFD-3321-412F-9CA5-4BC6E874F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5F16C3D8-64A1-443D-92A7-EA97518A6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7E4EFAB9-436A-4B6B-A16B-8DA3F614A8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037DDFC3-D7A5-443D-8417-D723296DA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253AC142-F4B4-47E8-BBEE-F7D0F8547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890AAA82-94E2-41D0-AE92-9C87195CCB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FD33B856-EF4E-40FC-BDA0-9E26203D0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24AEBF58-C8A2-4D00-9AFB-B5012AEA36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21270E55-4211-4529-BDC3-29B80BDF5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16DD7E91-EFBB-4DD7-B30F-4A13C20BE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96260F31-66FB-4E2C-801E-701C2B859A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B5FEE1C9-3961-4400-AD3E-B5AD93A474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34E1BE05-269F-4A13-99FE-2A973A0E77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2D591FBD-65C6-46C4-AF19-875D652DC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85F7E635-CB45-4346-BBFB-10FF0576AF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3BDAC885-F0B3-4D66-8587-438465298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3427A7E1-71C9-42CC-9CAF-53642DC4D0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20BF60C4-2E5D-473E-96B6-D22BB8536F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C4703732-1088-4448-ACC0-D8BD901B2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6777D706-23BF-4962-98D3-D5AE7DF4EC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783FF777-4C59-44D0-9441-2B40E0A70E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2037F33C-65F4-44B6-9CB2-D32D1552C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E73BA403-F3FD-4D76-A516-5698375D6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0AF0D29B-415A-4327-A4B4-B5DC8F0AC0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374A9388-F55E-4F94-817D-5BFF0B59E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30C52183-F223-4E0A-B713-C91589CEB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A6BEE030-DC6B-4CB1-A01B-95CC82552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2D41CF67-37BB-443C-85CF-2A05174FD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65A449CF-396F-45B8-B268-6824A4E89B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9C20A7EF-7013-4D6C-ADD8-868A931DF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F787692C-3BA9-4D4D-82F8-E497797AAE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A6D539D6-A55E-40F5-83AC-A77340524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D4D7922F-CA55-4202-B99F-ED303E7044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4120C846-A602-4B6C-9C07-11D2B0F8A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84B5D527-4684-45F5-84CE-73642492D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FF31CF21-8169-4D45-A115-9CF8D3718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DA8762B9-9CD8-4676-93F5-6C9358A94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A183E80A-70D1-4F52-A92D-D396648CCB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83FBB0F7-E17E-4890-9B66-3625BA146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708E7BF1-2D4D-44AB-A5CC-0ED91B846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4B468C4E-6F63-4172-AE1F-8965744DBC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974C7149-F567-4D55-8F48-511DCF3A81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54A551FA-7E10-4D28-9A10-B9A06C0780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1D04F3C0-CE2C-4B8D-A5BD-0E994FD8D9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D2EA9230-DD52-48A9-B268-56744EA506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043A05F5-A8CF-4D01-AF12-95D1ECAE46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1F47C6BC-BD1A-4291-B018-05E5A72E4B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E5B89844-FD17-4048-A3F5-35E390C6EF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B5593F34-8B0E-4D34-9781-B594E2F5D7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4428E4BB-2263-4D19-8254-C9B54B856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2366216E-6EA2-4872-8370-C5EC22520F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D66F8E3F-BF33-4F99-A1F0-EB5885BF2C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EB506747-ED9D-43EA-BD67-DF7971849E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AC803CE8-FFF7-40EA-AF62-102724C324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7EF6FFCA-06CC-4395-AEB0-425719A42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0D95F285-AAC0-4F32-8665-2677878BD3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8DFCCA2E-BF12-4D26-A5A4-A03387546A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2ABEAC60-6AC3-4D6A-95F9-2E79F6BE00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FA6015B7-49FE-4729-B2F4-585F0F305F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D611DEB1-76FE-4625-9449-88E52D15F4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97F031C1-1AA7-4CA7-ADD3-E0577626E1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96F5D0CB-22E6-4536-8403-F42527F31F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A32718AB-7401-4F66-9C77-E06C3CF7C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85B6B5F1-D1E4-45A3-8117-348D02D2A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534869FD-184C-42DB-B9DA-293DB67E5E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A781504F-CAFD-4201-B288-8B4A809B43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D9FC8348-2BA6-4631-8AA7-D63CD898C5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C1AF95A2-64EA-45E2-A43B-1EBD56910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CFC80050-240D-434A-BFCB-DE4DA4FAFB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grpSp>
      <p:sp>
        <p:nvSpPr>
          <p:cNvPr id="3" name="Content Placeholder 2">
            <a:extLst>
              <a:ext uri="{FF2B5EF4-FFF2-40B4-BE49-F238E27FC236}">
                <a16:creationId xmlns:a16="http://schemas.microsoft.com/office/drawing/2014/main" id="{8D03DD52-F3ED-4A38-4282-83E95EE79C82}"/>
              </a:ext>
            </a:extLst>
          </p:cNvPr>
          <p:cNvSpPr>
            <a:spLocks noGrp="1"/>
          </p:cNvSpPr>
          <p:nvPr>
            <p:ph idx="1"/>
          </p:nvPr>
        </p:nvSpPr>
        <p:spPr>
          <a:xfrm>
            <a:off x="6584593" y="680086"/>
            <a:ext cx="5339673" cy="5832407"/>
          </a:xfrm>
        </p:spPr>
        <p:txBody>
          <a:bodyPr vert="horz" lIns="91440" tIns="45720" rIns="91440" bIns="45720" rtlCol="0" anchor="t">
            <a:normAutofit/>
          </a:bodyPr>
          <a:lstStyle/>
          <a:p>
            <a:r>
              <a:rPr lang="en-US"/>
              <a:t>Live Monitoring of traffic</a:t>
            </a:r>
          </a:p>
          <a:p>
            <a:r>
              <a:rPr lang="en-US"/>
              <a:t>Storing live traffics in Packet Capture (</a:t>
            </a:r>
            <a:r>
              <a:rPr lang="en-US" err="1"/>
              <a:t>pcap</a:t>
            </a:r>
            <a:r>
              <a:rPr lang="en-US"/>
              <a:t>) Files </a:t>
            </a:r>
          </a:p>
          <a:p>
            <a:r>
              <a:rPr lang="en-US"/>
              <a:t>Command line utility with </a:t>
            </a:r>
            <a:r>
              <a:rPr lang="en-US" err="1"/>
              <a:t>zeekcontrol</a:t>
            </a:r>
            <a:endParaRPr lang="en-US"/>
          </a:p>
          <a:p>
            <a:r>
              <a:rPr lang="en-US"/>
              <a:t>Browsing Log Files</a:t>
            </a:r>
          </a:p>
          <a:p>
            <a:r>
              <a:rPr lang="en-US"/>
              <a:t>Notification and log file update</a:t>
            </a:r>
          </a:p>
          <a:p>
            <a:endParaRPr lang="en-US"/>
          </a:p>
          <a:p>
            <a:endParaRPr lang="en-US"/>
          </a:p>
          <a:p>
            <a:endParaRPr lang="en-US" sz="1100"/>
          </a:p>
          <a:p>
            <a:endParaRPr lang="en-US"/>
          </a:p>
          <a:p>
            <a:endParaRPr lang="en-US"/>
          </a:p>
        </p:txBody>
      </p:sp>
    </p:spTree>
    <p:extLst>
      <p:ext uri="{BB962C8B-B14F-4D97-AF65-F5344CB8AC3E}">
        <p14:creationId xmlns:p14="http://schemas.microsoft.com/office/powerpoint/2010/main" val="20157788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7" name="Graphic 185">
            <a:extLst>
              <a:ext uri="{FF2B5EF4-FFF2-40B4-BE49-F238E27FC236}">
                <a16:creationId xmlns:a16="http://schemas.microsoft.com/office/drawing/2014/main" id="{8A351602-3772-4279-B0D3-A523F6F6EAB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49" name="Freeform: Shape 48">
              <a:extLst>
                <a:ext uri="{FF2B5EF4-FFF2-40B4-BE49-F238E27FC236}">
                  <a16:creationId xmlns:a16="http://schemas.microsoft.com/office/drawing/2014/main" id="{A5AAAA75-5FFB-4C07-AD4A-3146773E6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1479895E-3847-44BB-8404-28F14219F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0E02F68-8149-4236-8D9F-6B550F78B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956FCAAB-F073-4561-A484-42C7DD10D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CF8DB94-87A3-43E9-9BBB-301CFF0FB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3" name="Oval 52">
            <a:extLst>
              <a:ext uri="{FF2B5EF4-FFF2-40B4-BE49-F238E27FC236}">
                <a16:creationId xmlns:a16="http://schemas.microsoft.com/office/drawing/2014/main" id="{7D6BF779-0B8C-4CC2-9268-9506AD0C5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useBgFill="1">
        <p:nvSpPr>
          <p:cNvPr id="55" name="Rectangle 54">
            <a:extLst>
              <a:ext uri="{FF2B5EF4-FFF2-40B4-BE49-F238E27FC236}">
                <a16:creationId xmlns:a16="http://schemas.microsoft.com/office/drawing/2014/main" id="{51F77B6A-7F53-4B28-B73D-C8CC899AB2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1A371D-F9B2-6EB4-70B0-43EFB123E7E4}"/>
              </a:ext>
            </a:extLst>
          </p:cNvPr>
          <p:cNvSpPr>
            <a:spLocks noGrp="1"/>
          </p:cNvSpPr>
          <p:nvPr>
            <p:ph type="title"/>
          </p:nvPr>
        </p:nvSpPr>
        <p:spPr>
          <a:xfrm>
            <a:off x="6726578" y="653484"/>
            <a:ext cx="6081491" cy="3628397"/>
          </a:xfrm>
        </p:spPr>
        <p:txBody>
          <a:bodyPr vert="horz" lIns="91440" tIns="45720" rIns="91440" bIns="45720" rtlCol="0" anchor="b">
            <a:normAutofit/>
          </a:bodyPr>
          <a:lstStyle/>
          <a:p>
            <a:r>
              <a:rPr lang="en-US" sz="4000" b="1" cap="all" spc="1500">
                <a:ea typeface="Source Sans Pro SemiBold"/>
              </a:rPr>
              <a:t>Live</a:t>
            </a:r>
            <a:br>
              <a:rPr lang="en-US" sz="4000" b="1" cap="all" spc="1500">
                <a:ea typeface="Source Sans Pro SemiBold"/>
              </a:rPr>
            </a:br>
            <a:r>
              <a:rPr lang="en-US" sz="4000" b="1" cap="all" spc="1500">
                <a:ea typeface="Source Sans Pro SemiBold"/>
              </a:rPr>
              <a:t>traffic</a:t>
            </a:r>
            <a:br>
              <a:rPr lang="en-US" sz="4000" b="1" cap="all" spc="1500">
                <a:ea typeface="Source Sans Pro SemiBold"/>
              </a:rPr>
            </a:br>
            <a:r>
              <a:rPr lang="en-US" sz="4000" b="1" cap="all" spc="1500">
                <a:ea typeface="Source Sans Pro SemiBold"/>
              </a:rPr>
              <a:t>monitoring</a:t>
            </a:r>
            <a:br>
              <a:rPr lang="en-US" sz="4000" b="1" cap="all" spc="1500">
                <a:ea typeface="Source Sans Pro SemiBold"/>
              </a:rPr>
            </a:br>
            <a:r>
              <a:rPr lang="en-US" sz="4000" b="1" cap="all" spc="1500">
                <a:ea typeface="Source Sans Pro SemiBold"/>
              </a:rPr>
              <a:t>&amp; Network</a:t>
            </a:r>
            <a:br>
              <a:rPr lang="en-US" sz="4000" b="1" cap="all" spc="1500">
                <a:ea typeface="Source Sans Pro SemiBold"/>
              </a:rPr>
            </a:br>
            <a:r>
              <a:rPr lang="en-US" sz="4000" b="1" cap="all" spc="1500" err="1">
                <a:ea typeface="Source Sans Pro SemiBold"/>
              </a:rPr>
              <a:t>ANalysis</a:t>
            </a:r>
            <a:endParaRPr lang="en-US" sz="4000" err="1"/>
          </a:p>
        </p:txBody>
      </p:sp>
      <p:grpSp>
        <p:nvGrpSpPr>
          <p:cNvPr id="56" name="Group 55">
            <a:extLst>
              <a:ext uri="{FF2B5EF4-FFF2-40B4-BE49-F238E27FC236}">
                <a16:creationId xmlns:a16="http://schemas.microsoft.com/office/drawing/2014/main" id="{2515629F-0D83-4A44-A125-CD50FC660A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013" y="1361348"/>
            <a:ext cx="4833902" cy="4258176"/>
            <a:chOff x="1674895" y="1345036"/>
            <a:chExt cx="5428610" cy="4210939"/>
          </a:xfrm>
        </p:grpSpPr>
        <p:sp>
          <p:nvSpPr>
            <p:cNvPr id="21" name="Rectangle 20">
              <a:extLst>
                <a:ext uri="{FF2B5EF4-FFF2-40B4-BE49-F238E27FC236}">
                  <a16:creationId xmlns:a16="http://schemas.microsoft.com/office/drawing/2014/main" id="{81A5080B-EAC4-4530-815C-DE8DACA09D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14667345-04B5-4757-9CE0-969DC1DE5E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7" name="Freeform: Shape 56">
            <a:extLst>
              <a:ext uri="{FF2B5EF4-FFF2-40B4-BE49-F238E27FC236}">
                <a16:creationId xmlns:a16="http://schemas.microsoft.com/office/drawing/2014/main" id="{F6E412EF-CF39-4C25-85B0-DB30B1B0A8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003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58" name="Freeform: Shape 57">
            <a:extLst>
              <a:ext uri="{FF2B5EF4-FFF2-40B4-BE49-F238E27FC236}">
                <a16:creationId xmlns:a16="http://schemas.microsoft.com/office/drawing/2014/main" id="{E8DA6235-17F2-4C9E-88C6-C5D38D8D3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76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useBgFill="1">
        <p:nvSpPr>
          <p:cNvPr id="28" name="Rectangle 27">
            <a:extLst>
              <a:ext uri="{FF2B5EF4-FFF2-40B4-BE49-F238E27FC236}">
                <a16:creationId xmlns:a16="http://schemas.microsoft.com/office/drawing/2014/main" id="{B55DEF71-1741-4489-8E77-46FC5BAA6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69494" y="1220741"/>
            <a:ext cx="4833901" cy="4258176"/>
          </a:xfrm>
          <a:prstGeom prst="rect">
            <a:avLst/>
          </a:prstGeom>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82347B6D-A7CC-48EB-861F-917D0D61E3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69494" y="1220741"/>
            <a:ext cx="4833901" cy="425817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A7A0A46D-CC9B-4E32-870A-7BC2DF9401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7284" y="4357092"/>
            <a:ext cx="319941" cy="31994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Oval 33">
            <a:extLst>
              <a:ext uri="{FF2B5EF4-FFF2-40B4-BE49-F238E27FC236}">
                <a16:creationId xmlns:a16="http://schemas.microsoft.com/office/drawing/2014/main" id="{9178722E-1BD0-427E-BAAE-4F206DAB58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7284" y="4357092"/>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59" name="Graphic 58" descr="Gauge">
            <a:extLst>
              <a:ext uri="{FF2B5EF4-FFF2-40B4-BE49-F238E27FC236}">
                <a16:creationId xmlns:a16="http://schemas.microsoft.com/office/drawing/2014/main" id="{E32FB13C-C689-4A81-FDA2-B0CC98D1D72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946336" y="1509721"/>
            <a:ext cx="3680216" cy="3680216"/>
          </a:xfrm>
          <a:prstGeom prst="rect">
            <a:avLst/>
          </a:prstGeom>
          <a:ln w="28575">
            <a:noFill/>
          </a:ln>
        </p:spPr>
      </p:pic>
      <p:grpSp>
        <p:nvGrpSpPr>
          <p:cNvPr id="36" name="Group 35">
            <a:extLst>
              <a:ext uri="{FF2B5EF4-FFF2-40B4-BE49-F238E27FC236}">
                <a16:creationId xmlns:a16="http://schemas.microsoft.com/office/drawing/2014/main" id="{7D8E00FA-5561-4253-B903-92B49719E7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11971" y="858936"/>
            <a:ext cx="693403" cy="693403"/>
            <a:chOff x="5211971" y="858936"/>
            <a:chExt cx="693403" cy="693403"/>
          </a:xfrm>
        </p:grpSpPr>
        <p:sp>
          <p:nvSpPr>
            <p:cNvPr id="60" name="Graphic 212">
              <a:extLst>
                <a:ext uri="{FF2B5EF4-FFF2-40B4-BE49-F238E27FC236}">
                  <a16:creationId xmlns:a16="http://schemas.microsoft.com/office/drawing/2014/main" id="{A753B935-E3DD-466D-BFAC-68E0BE02D0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11971" y="858936"/>
              <a:ext cx="693403" cy="69340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8" name="Graphic 212">
              <a:extLst>
                <a:ext uri="{FF2B5EF4-FFF2-40B4-BE49-F238E27FC236}">
                  <a16:creationId xmlns:a16="http://schemas.microsoft.com/office/drawing/2014/main" id="{FB034F26-4148-4B59-B493-14D7A9A8BA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11971" y="858936"/>
              <a:ext cx="693403" cy="69340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nvGrpSpPr>
          <p:cNvPr id="61" name="Graphic 185">
            <a:extLst>
              <a:ext uri="{FF2B5EF4-FFF2-40B4-BE49-F238E27FC236}">
                <a16:creationId xmlns:a16="http://schemas.microsoft.com/office/drawing/2014/main" id="{5E6BB5FD-DB7B-4BE3-BA45-1EF042115E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41" name="Freeform: Shape 40">
              <a:extLst>
                <a:ext uri="{FF2B5EF4-FFF2-40B4-BE49-F238E27FC236}">
                  <a16:creationId xmlns:a16="http://schemas.microsoft.com/office/drawing/2014/main" id="{9929FF76-4B3A-4294-BE6E-B507B22D1B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253C18A4-10CC-4E91-A8A2-D5368972A1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6356AC2F-73E0-44FD-B346-A209D274D3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95A85581-9712-414C-82D4-2FE96ACB2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1B0828F2-35E7-4424-8082-6C258B676E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6210346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908CDA-A7DD-DAFC-8F91-9AB5A83234C8}"/>
              </a:ext>
            </a:extLst>
          </p:cNvPr>
          <p:cNvSpPr txBox="1"/>
          <p:nvPr/>
        </p:nvSpPr>
        <p:spPr>
          <a:xfrm>
            <a:off x="1011562" y="677325"/>
            <a:ext cx="456770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ea typeface="+mn-lt"/>
                <a:cs typeface="+mn-lt"/>
              </a:rPr>
              <a:t>Command Line:    </a:t>
            </a:r>
            <a:r>
              <a:rPr lang="en-US" sz="2000" b="1" err="1">
                <a:ea typeface="+mn-lt"/>
                <a:cs typeface="+mn-lt"/>
              </a:rPr>
              <a:t>ip</a:t>
            </a:r>
            <a:r>
              <a:rPr lang="en-US" sz="2000" b="1">
                <a:ea typeface="+mn-lt"/>
                <a:cs typeface="+mn-lt"/>
              </a:rPr>
              <a:t> a</a:t>
            </a:r>
            <a:endParaRPr lang="en-US" sz="2000"/>
          </a:p>
        </p:txBody>
      </p:sp>
      <p:sp>
        <p:nvSpPr>
          <p:cNvPr id="2" name="TextBox 1">
            <a:extLst>
              <a:ext uri="{FF2B5EF4-FFF2-40B4-BE49-F238E27FC236}">
                <a16:creationId xmlns:a16="http://schemas.microsoft.com/office/drawing/2014/main" id="{BCA5B953-EA35-BE8F-11E2-509CDB74A0FC}"/>
              </a:ext>
            </a:extLst>
          </p:cNvPr>
          <p:cNvSpPr txBox="1"/>
          <p:nvPr/>
        </p:nvSpPr>
        <p:spPr>
          <a:xfrm>
            <a:off x="1006928" y="1387928"/>
            <a:ext cx="859179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374151"/>
                </a:solidFill>
                <a:latin typeface="Avenir Next LT Pro"/>
                <a:ea typeface="Söhne"/>
                <a:cs typeface="Söhne"/>
              </a:rPr>
              <a:t>It lists all network interfaces (both physical and virtual) that are currently configured on system.</a:t>
            </a:r>
            <a:endParaRPr lang="en-US">
              <a:latin typeface="Avenir Next LT Pro"/>
            </a:endParaRPr>
          </a:p>
        </p:txBody>
      </p:sp>
      <p:sp>
        <p:nvSpPr>
          <p:cNvPr id="3" name="TextBox 2">
            <a:extLst>
              <a:ext uri="{FF2B5EF4-FFF2-40B4-BE49-F238E27FC236}">
                <a16:creationId xmlns:a16="http://schemas.microsoft.com/office/drawing/2014/main" id="{2D827E9F-5F07-09F2-C3F1-2DEBD5302BED}"/>
              </a:ext>
            </a:extLst>
          </p:cNvPr>
          <p:cNvSpPr txBox="1"/>
          <p:nvPr/>
        </p:nvSpPr>
        <p:spPr>
          <a:xfrm>
            <a:off x="1001980" y="480455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pic>
        <p:nvPicPr>
          <p:cNvPr id="4" name="Picture 3" descr="A computer screen shot of white text&#10;&#10;Description automatically generated">
            <a:extLst>
              <a:ext uri="{FF2B5EF4-FFF2-40B4-BE49-F238E27FC236}">
                <a16:creationId xmlns:a16="http://schemas.microsoft.com/office/drawing/2014/main" id="{EC69CCBB-E717-D386-0CD7-1C086D934829}"/>
              </a:ext>
            </a:extLst>
          </p:cNvPr>
          <p:cNvPicPr>
            <a:picLocks noChangeAspect="1"/>
          </p:cNvPicPr>
          <p:nvPr/>
        </p:nvPicPr>
        <p:blipFill>
          <a:blip r:embed="rId2"/>
          <a:stretch>
            <a:fillRect/>
          </a:stretch>
        </p:blipFill>
        <p:spPr>
          <a:xfrm>
            <a:off x="1122218" y="2342268"/>
            <a:ext cx="9294420" cy="2519829"/>
          </a:xfrm>
          <a:prstGeom prst="rect">
            <a:avLst/>
          </a:prstGeom>
        </p:spPr>
      </p:pic>
      <p:sp>
        <p:nvSpPr>
          <p:cNvPr id="6" name="TextBox 5">
            <a:extLst>
              <a:ext uri="{FF2B5EF4-FFF2-40B4-BE49-F238E27FC236}">
                <a16:creationId xmlns:a16="http://schemas.microsoft.com/office/drawing/2014/main" id="{DE18A994-3887-785F-87E8-BB98BA7260F2}"/>
              </a:ext>
            </a:extLst>
          </p:cNvPr>
          <p:cNvSpPr txBox="1"/>
          <p:nvPr/>
        </p:nvSpPr>
        <p:spPr>
          <a:xfrm>
            <a:off x="1006928" y="5316682"/>
            <a:ext cx="859179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Consolas"/>
              </a:rPr>
              <a:t>'lo'</a:t>
            </a:r>
            <a:r>
              <a:rPr lang="en-US">
                <a:ea typeface="+mn-lt"/>
                <a:cs typeface="+mn-lt"/>
              </a:rPr>
              <a:t> is the loopback interface with IPv4 address 127.0.0.1 and IPv6 address ::1</a:t>
            </a:r>
          </a:p>
          <a:p>
            <a:endParaRPr lang="en-US">
              <a:ea typeface="+mn-lt"/>
              <a:cs typeface="+mn-lt"/>
            </a:endParaRPr>
          </a:p>
        </p:txBody>
      </p:sp>
      <p:sp>
        <p:nvSpPr>
          <p:cNvPr id="7" name="TextBox 6">
            <a:extLst>
              <a:ext uri="{FF2B5EF4-FFF2-40B4-BE49-F238E27FC236}">
                <a16:creationId xmlns:a16="http://schemas.microsoft.com/office/drawing/2014/main" id="{6B4EA83F-DE82-B9FD-6E19-9434F7A725D4}"/>
              </a:ext>
            </a:extLst>
          </p:cNvPr>
          <p:cNvSpPr txBox="1"/>
          <p:nvPr/>
        </p:nvSpPr>
        <p:spPr>
          <a:xfrm>
            <a:off x="1006928" y="5752110"/>
            <a:ext cx="8591797"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Consolas"/>
              </a:rPr>
              <a:t>'enp0s3'</a:t>
            </a:r>
            <a:r>
              <a:rPr lang="en-US">
                <a:ea typeface="+mn-lt"/>
                <a:cs typeface="+mn-lt"/>
              </a:rPr>
              <a:t> is the physical interface with IPv4 address 10.0.2.15/24 and IPv6 address fe80::a546:b26d:e38e:c91a/64.</a:t>
            </a:r>
          </a:p>
          <a:p>
            <a:endParaRPr lang="en-US">
              <a:ea typeface="+mn-lt"/>
              <a:cs typeface="+mn-lt"/>
            </a:endParaRPr>
          </a:p>
        </p:txBody>
      </p:sp>
    </p:spTree>
    <p:extLst>
      <p:ext uri="{BB962C8B-B14F-4D97-AF65-F5344CB8AC3E}">
        <p14:creationId xmlns:p14="http://schemas.microsoft.com/office/powerpoint/2010/main" val="13122691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908CDA-A7DD-DAFC-8F91-9AB5A83234C8}"/>
              </a:ext>
            </a:extLst>
          </p:cNvPr>
          <p:cNvSpPr txBox="1"/>
          <p:nvPr/>
        </p:nvSpPr>
        <p:spPr>
          <a:xfrm>
            <a:off x="1061043" y="449715"/>
            <a:ext cx="6111499"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ea typeface="+mn-lt"/>
                <a:cs typeface="+mn-lt"/>
              </a:rPr>
              <a:t>Command Line:  </a:t>
            </a:r>
            <a:r>
              <a:rPr lang="en-US" sz="2000" b="1">
                <a:ea typeface="+mn-lt"/>
                <a:cs typeface="+mn-lt"/>
              </a:rPr>
              <a:t> </a:t>
            </a:r>
            <a:r>
              <a:rPr lang="en-US" sz="2000" b="1" err="1">
                <a:ea typeface="+mn-lt"/>
                <a:cs typeface="+mn-lt"/>
              </a:rPr>
              <a:t>sudo</a:t>
            </a:r>
            <a:r>
              <a:rPr lang="en-US" sz="2000" b="1">
                <a:ea typeface="+mn-lt"/>
                <a:cs typeface="+mn-lt"/>
              </a:rPr>
              <a:t> </a:t>
            </a:r>
            <a:r>
              <a:rPr lang="en-US" sz="2000" b="1" err="1">
                <a:ea typeface="+mn-lt"/>
                <a:cs typeface="+mn-lt"/>
              </a:rPr>
              <a:t>tcpdump</a:t>
            </a:r>
            <a:r>
              <a:rPr lang="en-US" sz="2000" b="1">
                <a:ea typeface="+mn-lt"/>
                <a:cs typeface="+mn-lt"/>
              </a:rPr>
              <a:t> -n -</a:t>
            </a:r>
            <a:r>
              <a:rPr lang="en-US" sz="2000" b="1" err="1">
                <a:ea typeface="+mn-lt"/>
                <a:cs typeface="+mn-lt"/>
              </a:rPr>
              <a:t>i</a:t>
            </a:r>
            <a:r>
              <a:rPr lang="en-US" sz="2000" b="1">
                <a:ea typeface="+mn-lt"/>
                <a:cs typeface="+mn-lt"/>
              </a:rPr>
              <a:t>  enps03</a:t>
            </a:r>
            <a:endParaRPr lang="en-US" sz="2000" b="1"/>
          </a:p>
        </p:txBody>
      </p:sp>
      <p:sp>
        <p:nvSpPr>
          <p:cNvPr id="2" name="TextBox 1">
            <a:extLst>
              <a:ext uri="{FF2B5EF4-FFF2-40B4-BE49-F238E27FC236}">
                <a16:creationId xmlns:a16="http://schemas.microsoft.com/office/drawing/2014/main" id="{BCA5B953-EA35-BE8F-11E2-509CDB74A0FC}"/>
              </a:ext>
            </a:extLst>
          </p:cNvPr>
          <p:cNvSpPr txBox="1"/>
          <p:nvPr/>
        </p:nvSpPr>
        <p:spPr>
          <a:xfrm>
            <a:off x="1115785" y="1011876"/>
            <a:ext cx="859179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err="1">
                <a:ea typeface="+mn-lt"/>
                <a:cs typeface="+mn-lt"/>
              </a:rPr>
              <a:t>Tcpdump</a:t>
            </a:r>
            <a:r>
              <a:rPr lang="en-US">
                <a:ea typeface="+mn-lt"/>
                <a:cs typeface="+mn-lt"/>
              </a:rPr>
              <a:t> starts listening on the enp0s3 network interface.</a:t>
            </a:r>
          </a:p>
        </p:txBody>
      </p:sp>
      <p:sp>
        <p:nvSpPr>
          <p:cNvPr id="3" name="TextBox 2">
            <a:extLst>
              <a:ext uri="{FF2B5EF4-FFF2-40B4-BE49-F238E27FC236}">
                <a16:creationId xmlns:a16="http://schemas.microsoft.com/office/drawing/2014/main" id="{2D827E9F-5F07-09F2-C3F1-2DEBD5302BED}"/>
              </a:ext>
            </a:extLst>
          </p:cNvPr>
          <p:cNvSpPr txBox="1"/>
          <p:nvPr/>
        </p:nvSpPr>
        <p:spPr>
          <a:xfrm>
            <a:off x="1001980" y="480455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pic>
        <p:nvPicPr>
          <p:cNvPr id="4" name="Picture 3" descr="A screenshot of a computer program&#10;&#10;Description automatically generated">
            <a:extLst>
              <a:ext uri="{FF2B5EF4-FFF2-40B4-BE49-F238E27FC236}">
                <a16:creationId xmlns:a16="http://schemas.microsoft.com/office/drawing/2014/main" id="{EC69CCBB-E717-D386-0CD7-1C086D934829}"/>
              </a:ext>
            </a:extLst>
          </p:cNvPr>
          <p:cNvPicPr>
            <a:picLocks noChangeAspect="1"/>
          </p:cNvPicPr>
          <p:nvPr/>
        </p:nvPicPr>
        <p:blipFill>
          <a:blip r:embed="rId2"/>
          <a:stretch>
            <a:fillRect/>
          </a:stretch>
        </p:blipFill>
        <p:spPr>
          <a:xfrm>
            <a:off x="1230561" y="1471411"/>
            <a:ext cx="7840720" cy="3598504"/>
          </a:xfrm>
          <a:prstGeom prst="rect">
            <a:avLst/>
          </a:prstGeom>
        </p:spPr>
      </p:pic>
      <p:sp>
        <p:nvSpPr>
          <p:cNvPr id="6" name="TextBox 5">
            <a:extLst>
              <a:ext uri="{FF2B5EF4-FFF2-40B4-BE49-F238E27FC236}">
                <a16:creationId xmlns:a16="http://schemas.microsoft.com/office/drawing/2014/main" id="{DE18A994-3887-785F-87E8-BB98BA7260F2}"/>
              </a:ext>
            </a:extLst>
          </p:cNvPr>
          <p:cNvSpPr txBox="1"/>
          <p:nvPr/>
        </p:nvSpPr>
        <p:spPr>
          <a:xfrm>
            <a:off x="1115785" y="5227617"/>
            <a:ext cx="8591797"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Each line represents an IPv4 packet captured at a specific time, showing the source and destination IP addresses, port numbers, TCP flags indicating an acknowledgment, window size, and length of the payload. </a:t>
            </a:r>
            <a:endParaRPr lang="en-US"/>
          </a:p>
        </p:txBody>
      </p:sp>
    </p:spTree>
    <p:extLst>
      <p:ext uri="{BB962C8B-B14F-4D97-AF65-F5344CB8AC3E}">
        <p14:creationId xmlns:p14="http://schemas.microsoft.com/office/powerpoint/2010/main" val="28200497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908CDA-A7DD-DAFC-8F91-9AB5A83234C8}"/>
              </a:ext>
            </a:extLst>
          </p:cNvPr>
          <p:cNvSpPr txBox="1"/>
          <p:nvPr/>
        </p:nvSpPr>
        <p:spPr>
          <a:xfrm>
            <a:off x="1061043" y="449715"/>
            <a:ext cx="8912096"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ea typeface="+mn-lt"/>
                <a:cs typeface="+mn-lt"/>
              </a:rPr>
              <a:t>The line </a:t>
            </a:r>
            <a:r>
              <a:rPr lang="en-US" sz="2000" b="1">
                <a:ea typeface="+mn-lt"/>
                <a:cs typeface="+mn-lt"/>
              </a:rPr>
              <a:t>14:38:10.400419 IP 10.0.2.15.39134 &gt; 34.117.237.239.443: Flags [.], ack 1035, win 64028, length 0</a:t>
            </a:r>
            <a:endParaRPr lang="en-US" b="1"/>
          </a:p>
        </p:txBody>
      </p:sp>
      <p:sp>
        <p:nvSpPr>
          <p:cNvPr id="2" name="TextBox 1">
            <a:extLst>
              <a:ext uri="{FF2B5EF4-FFF2-40B4-BE49-F238E27FC236}">
                <a16:creationId xmlns:a16="http://schemas.microsoft.com/office/drawing/2014/main" id="{BCA5B953-EA35-BE8F-11E2-509CDB74A0FC}"/>
              </a:ext>
            </a:extLst>
          </p:cNvPr>
          <p:cNvSpPr txBox="1"/>
          <p:nvPr/>
        </p:nvSpPr>
        <p:spPr>
          <a:xfrm>
            <a:off x="1006928" y="1467097"/>
            <a:ext cx="10046524"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mn-lt"/>
                <a:cs typeface="+mn-lt"/>
              </a:rPr>
              <a:t>14:38:10.400419:</a:t>
            </a:r>
            <a:r>
              <a:rPr lang="en-US">
                <a:ea typeface="+mn-lt"/>
                <a:cs typeface="+mn-lt"/>
              </a:rPr>
              <a:t> This timestamp indicates the time at which the packet was captured.</a:t>
            </a:r>
          </a:p>
          <a:p>
            <a:endParaRPr lang="en-US">
              <a:ea typeface="+mn-lt"/>
              <a:cs typeface="+mn-lt"/>
            </a:endParaRPr>
          </a:p>
          <a:p>
            <a:r>
              <a:rPr lang="en-US" b="1">
                <a:ea typeface="+mn-lt"/>
                <a:cs typeface="+mn-lt"/>
              </a:rPr>
              <a:t>IP:</a:t>
            </a:r>
            <a:r>
              <a:rPr lang="en-US">
                <a:ea typeface="+mn-lt"/>
                <a:cs typeface="+mn-lt"/>
              </a:rPr>
              <a:t> This indicates that the packet is an IPv4 packet.</a:t>
            </a:r>
            <a:endParaRPr lang="en-US"/>
          </a:p>
          <a:p>
            <a:endParaRPr lang="en-US" b="1">
              <a:ea typeface="+mn-lt"/>
              <a:cs typeface="+mn-lt"/>
            </a:endParaRPr>
          </a:p>
          <a:p>
            <a:r>
              <a:rPr lang="en-US" b="1">
                <a:ea typeface="+mn-lt"/>
                <a:cs typeface="+mn-lt"/>
              </a:rPr>
              <a:t>10.0.2.15.39134 &gt; 34.117.237.239.443</a:t>
            </a:r>
            <a:r>
              <a:rPr lang="en-US">
                <a:ea typeface="+mn-lt"/>
                <a:cs typeface="+mn-lt"/>
              </a:rPr>
              <a:t>: This part indicates the source and destination addresses along with their corresponding port numbers.</a:t>
            </a:r>
            <a:endParaRPr lang="en-US"/>
          </a:p>
          <a:p>
            <a:r>
              <a:rPr lang="en-US" b="1">
                <a:ea typeface="+mn-lt"/>
                <a:cs typeface="+mn-lt"/>
              </a:rPr>
              <a:t>10.0.2.15</a:t>
            </a:r>
            <a:r>
              <a:rPr lang="en-US">
                <a:ea typeface="+mn-lt"/>
                <a:cs typeface="+mn-lt"/>
              </a:rPr>
              <a:t> is the source IP address. ,</a:t>
            </a:r>
            <a:r>
              <a:rPr lang="en-US" b="1">
                <a:ea typeface="+mn-lt"/>
                <a:cs typeface="+mn-lt"/>
              </a:rPr>
              <a:t>39134 </a:t>
            </a:r>
            <a:r>
              <a:rPr lang="en-US">
                <a:ea typeface="+mn-lt"/>
                <a:cs typeface="+mn-lt"/>
              </a:rPr>
              <a:t>is the source port number.</a:t>
            </a:r>
            <a:endParaRPr lang="en-US"/>
          </a:p>
          <a:p>
            <a:r>
              <a:rPr lang="en-US" b="1">
                <a:ea typeface="+mn-lt"/>
                <a:cs typeface="+mn-lt"/>
              </a:rPr>
              <a:t>34.117.237.239 </a:t>
            </a:r>
            <a:r>
              <a:rPr lang="en-US">
                <a:ea typeface="+mn-lt"/>
                <a:cs typeface="+mn-lt"/>
              </a:rPr>
              <a:t>is the destination IP address.,</a:t>
            </a:r>
            <a:r>
              <a:rPr lang="en-US" b="1">
                <a:ea typeface="+mn-lt"/>
                <a:cs typeface="+mn-lt"/>
              </a:rPr>
              <a:t> 443</a:t>
            </a:r>
            <a:r>
              <a:rPr lang="en-US">
                <a:ea typeface="+mn-lt"/>
                <a:cs typeface="+mn-lt"/>
              </a:rPr>
              <a:t> is the destination port number.</a:t>
            </a:r>
            <a:endParaRPr lang="en-US"/>
          </a:p>
          <a:p>
            <a:endParaRPr lang="en-US">
              <a:ea typeface="+mn-lt"/>
              <a:cs typeface="+mn-lt"/>
            </a:endParaRPr>
          </a:p>
          <a:p>
            <a:r>
              <a:rPr lang="en-US" b="1">
                <a:ea typeface="+mn-lt"/>
                <a:cs typeface="+mn-lt"/>
              </a:rPr>
              <a:t>Flags [.], ack 1035: </a:t>
            </a:r>
            <a:r>
              <a:rPr lang="en-US">
                <a:ea typeface="+mn-lt"/>
                <a:cs typeface="+mn-lt"/>
              </a:rPr>
              <a:t>Here </a:t>
            </a:r>
            <a:r>
              <a:rPr lang="en-US" b="1">
                <a:ea typeface="+mn-lt"/>
                <a:cs typeface="+mn-lt"/>
              </a:rPr>
              <a:t>[.]</a:t>
            </a:r>
            <a:r>
              <a:rPr lang="en-US">
                <a:ea typeface="+mn-lt"/>
                <a:cs typeface="+mn-lt"/>
              </a:rPr>
              <a:t> indicates that this is an acknowledgment packet. </a:t>
            </a:r>
            <a:r>
              <a:rPr lang="en-US" b="1">
                <a:ea typeface="+mn-lt"/>
                <a:cs typeface="+mn-lt"/>
              </a:rPr>
              <a:t>ack 1035 </a:t>
            </a:r>
            <a:r>
              <a:rPr lang="en-US">
                <a:ea typeface="+mn-lt"/>
                <a:cs typeface="+mn-lt"/>
              </a:rPr>
              <a:t>means the acknowledgment number is </a:t>
            </a:r>
            <a:r>
              <a:rPr lang="en-US" b="1">
                <a:ea typeface="+mn-lt"/>
                <a:cs typeface="+mn-lt"/>
              </a:rPr>
              <a:t>1035</a:t>
            </a:r>
            <a:r>
              <a:rPr lang="en-US">
                <a:ea typeface="+mn-lt"/>
                <a:cs typeface="+mn-lt"/>
              </a:rPr>
              <a:t>, indicating that the receiver has successfully received up to sequence number 1035.</a:t>
            </a:r>
            <a:br>
              <a:rPr lang="en-US">
                <a:ea typeface="+mn-lt"/>
                <a:cs typeface="+mn-lt"/>
              </a:rPr>
            </a:br>
            <a:endParaRPr lang="en-US"/>
          </a:p>
          <a:p>
            <a:r>
              <a:rPr lang="en-US" b="1">
                <a:ea typeface="+mn-lt"/>
                <a:cs typeface="+mn-lt"/>
              </a:rPr>
              <a:t>win 64028:</a:t>
            </a:r>
            <a:r>
              <a:rPr lang="en-US">
                <a:ea typeface="+mn-lt"/>
                <a:cs typeface="+mn-lt"/>
              </a:rPr>
              <a:t> This shows the window size, which is 64028.</a:t>
            </a:r>
            <a:endParaRPr lang="en-US"/>
          </a:p>
          <a:p>
            <a:endParaRPr lang="en-US">
              <a:ea typeface="+mn-lt"/>
              <a:cs typeface="+mn-lt"/>
            </a:endParaRPr>
          </a:p>
          <a:p>
            <a:r>
              <a:rPr lang="en-US" b="1">
                <a:ea typeface="+mn-lt"/>
                <a:cs typeface="+mn-lt"/>
              </a:rPr>
              <a:t>length 0:</a:t>
            </a:r>
            <a:r>
              <a:rPr lang="en-US">
                <a:ea typeface="+mn-lt"/>
                <a:cs typeface="+mn-lt"/>
              </a:rPr>
              <a:t> This indicates the length of the data payload in the packet. In this case, the length is 0, suggesting that this is a control or acknowledgment packet without any payload data.</a:t>
            </a:r>
            <a:endParaRPr lang="en-US"/>
          </a:p>
          <a:p>
            <a:endParaRPr lang="en-US">
              <a:ea typeface="+mn-lt"/>
              <a:cs typeface="+mn-lt"/>
            </a:endParaRPr>
          </a:p>
        </p:txBody>
      </p:sp>
      <p:sp>
        <p:nvSpPr>
          <p:cNvPr id="3" name="TextBox 2">
            <a:extLst>
              <a:ext uri="{FF2B5EF4-FFF2-40B4-BE49-F238E27FC236}">
                <a16:creationId xmlns:a16="http://schemas.microsoft.com/office/drawing/2014/main" id="{2D827E9F-5F07-09F2-C3F1-2DEBD5302BED}"/>
              </a:ext>
            </a:extLst>
          </p:cNvPr>
          <p:cNvSpPr txBox="1"/>
          <p:nvPr/>
        </p:nvSpPr>
        <p:spPr>
          <a:xfrm>
            <a:off x="1001980" y="480455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extLst>
      <p:ext uri="{BB962C8B-B14F-4D97-AF65-F5344CB8AC3E}">
        <p14:creationId xmlns:p14="http://schemas.microsoft.com/office/powerpoint/2010/main" val="25991518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7" name="Graphic 185">
            <a:extLst>
              <a:ext uri="{FF2B5EF4-FFF2-40B4-BE49-F238E27FC236}">
                <a16:creationId xmlns:a16="http://schemas.microsoft.com/office/drawing/2014/main" id="{8A351602-3772-4279-B0D3-A523F6F6EAB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49" name="Freeform: Shape 48">
              <a:extLst>
                <a:ext uri="{FF2B5EF4-FFF2-40B4-BE49-F238E27FC236}">
                  <a16:creationId xmlns:a16="http://schemas.microsoft.com/office/drawing/2014/main" id="{A5AAAA75-5FFB-4C07-AD4A-3146773E6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1479895E-3847-44BB-8404-28F14219F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0E02F68-8149-4236-8D9F-6B550F78B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956FCAAB-F073-4561-A484-42C7DD10D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CF8DB94-87A3-43E9-9BBB-301CFF0FB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3" name="Oval 52">
            <a:extLst>
              <a:ext uri="{FF2B5EF4-FFF2-40B4-BE49-F238E27FC236}">
                <a16:creationId xmlns:a16="http://schemas.microsoft.com/office/drawing/2014/main" id="{7D6BF779-0B8C-4CC2-9268-9506AD0C5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useBgFill="1">
        <p:nvSpPr>
          <p:cNvPr id="55" name="Rectangle 54">
            <a:extLst>
              <a:ext uri="{FF2B5EF4-FFF2-40B4-BE49-F238E27FC236}">
                <a16:creationId xmlns:a16="http://schemas.microsoft.com/office/drawing/2014/main" id="{51F77B6A-7F53-4B28-B73D-C8CC899AB2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1A371D-F9B2-6EB4-70B0-43EFB123E7E4}"/>
              </a:ext>
            </a:extLst>
          </p:cNvPr>
          <p:cNvSpPr>
            <a:spLocks noGrp="1"/>
          </p:cNvSpPr>
          <p:nvPr>
            <p:ph type="title"/>
          </p:nvPr>
        </p:nvSpPr>
        <p:spPr>
          <a:xfrm>
            <a:off x="6677097" y="1366003"/>
            <a:ext cx="4705933" cy="3628397"/>
          </a:xfrm>
        </p:spPr>
        <p:txBody>
          <a:bodyPr vert="horz" lIns="91440" tIns="45720" rIns="91440" bIns="45720" rtlCol="0" anchor="b">
            <a:normAutofit/>
          </a:bodyPr>
          <a:lstStyle/>
          <a:p>
            <a:r>
              <a:rPr lang="en-US" sz="4000" b="1" cap="all" spc="1500">
                <a:ea typeface="Source Sans Pro SemiBold"/>
              </a:rPr>
              <a:t>Storing live traffics in packet capture files </a:t>
            </a:r>
            <a:endParaRPr lang="en-US"/>
          </a:p>
        </p:txBody>
      </p:sp>
      <p:grpSp>
        <p:nvGrpSpPr>
          <p:cNvPr id="56" name="Group 55">
            <a:extLst>
              <a:ext uri="{FF2B5EF4-FFF2-40B4-BE49-F238E27FC236}">
                <a16:creationId xmlns:a16="http://schemas.microsoft.com/office/drawing/2014/main" id="{2515629F-0D83-4A44-A125-CD50FC660A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013" y="1361348"/>
            <a:ext cx="4833902" cy="4258176"/>
            <a:chOff x="1674895" y="1345036"/>
            <a:chExt cx="5428610" cy="4210939"/>
          </a:xfrm>
        </p:grpSpPr>
        <p:sp>
          <p:nvSpPr>
            <p:cNvPr id="21" name="Rectangle 20">
              <a:extLst>
                <a:ext uri="{FF2B5EF4-FFF2-40B4-BE49-F238E27FC236}">
                  <a16:creationId xmlns:a16="http://schemas.microsoft.com/office/drawing/2014/main" id="{81A5080B-EAC4-4530-815C-DE8DACA09D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14667345-04B5-4757-9CE0-969DC1DE5E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7" name="Freeform: Shape 56">
            <a:extLst>
              <a:ext uri="{FF2B5EF4-FFF2-40B4-BE49-F238E27FC236}">
                <a16:creationId xmlns:a16="http://schemas.microsoft.com/office/drawing/2014/main" id="{F6E412EF-CF39-4C25-85B0-DB30B1B0A8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003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58" name="Freeform: Shape 57">
            <a:extLst>
              <a:ext uri="{FF2B5EF4-FFF2-40B4-BE49-F238E27FC236}">
                <a16:creationId xmlns:a16="http://schemas.microsoft.com/office/drawing/2014/main" id="{E8DA6235-17F2-4C9E-88C6-C5D38D8D3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76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useBgFill="1">
        <p:nvSpPr>
          <p:cNvPr id="28" name="Rectangle 27">
            <a:extLst>
              <a:ext uri="{FF2B5EF4-FFF2-40B4-BE49-F238E27FC236}">
                <a16:creationId xmlns:a16="http://schemas.microsoft.com/office/drawing/2014/main" id="{B55DEF71-1741-4489-8E77-46FC5BAA6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69494" y="1220741"/>
            <a:ext cx="4833901" cy="4258176"/>
          </a:xfrm>
          <a:prstGeom prst="rect">
            <a:avLst/>
          </a:prstGeom>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82347B6D-A7CC-48EB-861F-917D0D61E3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69494" y="1220741"/>
            <a:ext cx="4833901" cy="425817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A7A0A46D-CC9B-4E32-870A-7BC2DF9401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7284" y="4357092"/>
            <a:ext cx="319941" cy="31994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Oval 33">
            <a:extLst>
              <a:ext uri="{FF2B5EF4-FFF2-40B4-BE49-F238E27FC236}">
                <a16:creationId xmlns:a16="http://schemas.microsoft.com/office/drawing/2014/main" id="{9178722E-1BD0-427E-BAAE-4F206DAB58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7284" y="4357092"/>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59" name="Graphic 58" descr="Gauge">
            <a:extLst>
              <a:ext uri="{FF2B5EF4-FFF2-40B4-BE49-F238E27FC236}">
                <a16:creationId xmlns:a16="http://schemas.microsoft.com/office/drawing/2014/main" id="{E32FB13C-C689-4A81-FDA2-B0CC98D1D72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946336" y="1509721"/>
            <a:ext cx="3680216" cy="3680216"/>
          </a:xfrm>
          <a:prstGeom prst="rect">
            <a:avLst/>
          </a:prstGeom>
          <a:ln w="28575">
            <a:noFill/>
          </a:ln>
        </p:spPr>
      </p:pic>
      <p:grpSp>
        <p:nvGrpSpPr>
          <p:cNvPr id="36" name="Group 35">
            <a:extLst>
              <a:ext uri="{FF2B5EF4-FFF2-40B4-BE49-F238E27FC236}">
                <a16:creationId xmlns:a16="http://schemas.microsoft.com/office/drawing/2014/main" id="{7D8E00FA-5561-4253-B903-92B49719E7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11971" y="858936"/>
            <a:ext cx="693403" cy="693403"/>
            <a:chOff x="5211971" y="858936"/>
            <a:chExt cx="693403" cy="693403"/>
          </a:xfrm>
        </p:grpSpPr>
        <p:sp>
          <p:nvSpPr>
            <p:cNvPr id="60" name="Graphic 212">
              <a:extLst>
                <a:ext uri="{FF2B5EF4-FFF2-40B4-BE49-F238E27FC236}">
                  <a16:creationId xmlns:a16="http://schemas.microsoft.com/office/drawing/2014/main" id="{A753B935-E3DD-466D-BFAC-68E0BE02D0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11971" y="858936"/>
              <a:ext cx="693403" cy="69340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8" name="Graphic 212">
              <a:extLst>
                <a:ext uri="{FF2B5EF4-FFF2-40B4-BE49-F238E27FC236}">
                  <a16:creationId xmlns:a16="http://schemas.microsoft.com/office/drawing/2014/main" id="{FB034F26-4148-4B59-B493-14D7A9A8BA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11971" y="858936"/>
              <a:ext cx="693403" cy="69340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grpSp>
        <p:nvGrpSpPr>
          <p:cNvPr id="61" name="Graphic 185">
            <a:extLst>
              <a:ext uri="{FF2B5EF4-FFF2-40B4-BE49-F238E27FC236}">
                <a16:creationId xmlns:a16="http://schemas.microsoft.com/office/drawing/2014/main" id="{5E6BB5FD-DB7B-4BE3-BA45-1EF042115E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41" name="Freeform: Shape 40">
              <a:extLst>
                <a:ext uri="{FF2B5EF4-FFF2-40B4-BE49-F238E27FC236}">
                  <a16:creationId xmlns:a16="http://schemas.microsoft.com/office/drawing/2014/main" id="{9929FF76-4B3A-4294-BE6E-B507B22D1B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253C18A4-10CC-4E91-A8A2-D5368972A1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6356AC2F-73E0-44FD-B346-A209D274D3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95A85581-9712-414C-82D4-2FE96ACB2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1B0828F2-35E7-4424-8082-6C258B676E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3937009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1908CDA-A7DD-DAFC-8F91-9AB5A83234C8}"/>
              </a:ext>
            </a:extLst>
          </p:cNvPr>
          <p:cNvSpPr txBox="1"/>
          <p:nvPr/>
        </p:nvSpPr>
        <p:spPr>
          <a:xfrm>
            <a:off x="996649" y="621433"/>
            <a:ext cx="6111499"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ea typeface="+mn-lt"/>
                <a:cs typeface="+mn-lt"/>
              </a:rPr>
              <a:t>Opening a </a:t>
            </a:r>
            <a:r>
              <a:rPr lang="en-US" sz="2000" err="1">
                <a:ea typeface="+mn-lt"/>
                <a:cs typeface="+mn-lt"/>
              </a:rPr>
              <a:t>pcap</a:t>
            </a:r>
            <a:r>
              <a:rPr lang="en-US" sz="2000">
                <a:ea typeface="+mn-lt"/>
                <a:cs typeface="+mn-lt"/>
              </a:rPr>
              <a:t> file:</a:t>
            </a:r>
            <a:endParaRPr lang="en-US" sz="2000" b="1"/>
          </a:p>
        </p:txBody>
      </p:sp>
      <p:sp>
        <p:nvSpPr>
          <p:cNvPr id="3" name="TextBox 2">
            <a:extLst>
              <a:ext uri="{FF2B5EF4-FFF2-40B4-BE49-F238E27FC236}">
                <a16:creationId xmlns:a16="http://schemas.microsoft.com/office/drawing/2014/main" id="{2D827E9F-5F07-09F2-C3F1-2DEBD5302BED}"/>
              </a:ext>
            </a:extLst>
          </p:cNvPr>
          <p:cNvSpPr txBox="1"/>
          <p:nvPr/>
        </p:nvSpPr>
        <p:spPr>
          <a:xfrm>
            <a:off x="1001980" y="480455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6" name="TextBox 5">
            <a:extLst>
              <a:ext uri="{FF2B5EF4-FFF2-40B4-BE49-F238E27FC236}">
                <a16:creationId xmlns:a16="http://schemas.microsoft.com/office/drawing/2014/main" id="{DE18A994-3887-785F-87E8-BB98BA7260F2}"/>
              </a:ext>
            </a:extLst>
          </p:cNvPr>
          <p:cNvSpPr txBox="1"/>
          <p:nvPr/>
        </p:nvSpPr>
        <p:spPr>
          <a:xfrm>
            <a:off x="997729" y="5914491"/>
            <a:ext cx="940745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Thus a packet capture file is opened where read , write and execution permission is given for the owner.</a:t>
            </a:r>
          </a:p>
        </p:txBody>
      </p:sp>
      <p:pic>
        <p:nvPicPr>
          <p:cNvPr id="7" name="Picture 6" descr="A computer screen shot of white text and numbers&#10;&#10;Description automatically generated">
            <a:extLst>
              <a:ext uri="{FF2B5EF4-FFF2-40B4-BE49-F238E27FC236}">
                <a16:creationId xmlns:a16="http://schemas.microsoft.com/office/drawing/2014/main" id="{E49FB6EE-F9D9-737F-E26C-D0ADF6DE494C}"/>
              </a:ext>
            </a:extLst>
          </p:cNvPr>
          <p:cNvPicPr>
            <a:picLocks noChangeAspect="1"/>
          </p:cNvPicPr>
          <p:nvPr/>
        </p:nvPicPr>
        <p:blipFill>
          <a:blip r:embed="rId2"/>
          <a:stretch>
            <a:fillRect/>
          </a:stretch>
        </p:blipFill>
        <p:spPr>
          <a:xfrm>
            <a:off x="1064654" y="2304118"/>
            <a:ext cx="9010917" cy="3398130"/>
          </a:xfrm>
          <a:prstGeom prst="rect">
            <a:avLst/>
          </a:prstGeom>
        </p:spPr>
      </p:pic>
      <p:sp>
        <p:nvSpPr>
          <p:cNvPr id="2" name="TextBox 1">
            <a:extLst>
              <a:ext uri="{FF2B5EF4-FFF2-40B4-BE49-F238E27FC236}">
                <a16:creationId xmlns:a16="http://schemas.microsoft.com/office/drawing/2014/main" id="{C7355360-8311-6B34-7AC7-3136E7E17587}"/>
              </a:ext>
            </a:extLst>
          </p:cNvPr>
          <p:cNvSpPr txBox="1"/>
          <p:nvPr/>
        </p:nvSpPr>
        <p:spPr>
          <a:xfrm>
            <a:off x="1059823" y="1014211"/>
            <a:ext cx="444965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ea typeface="+mn-lt"/>
                <a:cs typeface="+mn-lt"/>
              </a:rPr>
              <a:t>ls -</a:t>
            </a:r>
            <a:r>
              <a:rPr lang="en-US" b="1" err="1">
                <a:ea typeface="+mn-lt"/>
                <a:cs typeface="+mn-lt"/>
              </a:rPr>
              <a:t>ld</a:t>
            </a:r>
            <a:endParaRPr lang="en-US" b="1"/>
          </a:p>
          <a:p>
            <a:r>
              <a:rPr lang="en-US" b="1" err="1">
                <a:ea typeface="+mn-lt"/>
                <a:cs typeface="+mn-lt"/>
              </a:rPr>
              <a:t>sudo</a:t>
            </a:r>
            <a:r>
              <a:rPr lang="en-US" b="1">
                <a:ea typeface="+mn-lt"/>
                <a:cs typeface="+mn-lt"/>
              </a:rPr>
              <a:t> ls -</a:t>
            </a:r>
            <a:r>
              <a:rPr lang="en-US" b="1" err="1">
                <a:ea typeface="+mn-lt"/>
                <a:cs typeface="+mn-lt"/>
              </a:rPr>
              <a:t>ld</a:t>
            </a:r>
            <a:r>
              <a:rPr lang="en-US" b="1">
                <a:ea typeface="+mn-lt"/>
                <a:cs typeface="+mn-lt"/>
              </a:rPr>
              <a:t> </a:t>
            </a:r>
            <a:r>
              <a:rPr lang="en-US" b="1" err="1">
                <a:ea typeface="+mn-lt"/>
                <a:cs typeface="+mn-lt"/>
              </a:rPr>
              <a:t>pcap</a:t>
            </a:r>
            <a:endParaRPr lang="en-US" b="1"/>
          </a:p>
          <a:p>
            <a:r>
              <a:rPr lang="en-US" b="1" err="1">
                <a:ea typeface="+mn-lt"/>
                <a:cs typeface="+mn-lt"/>
              </a:rPr>
              <a:t>sudo</a:t>
            </a:r>
            <a:r>
              <a:rPr lang="en-US" b="1">
                <a:ea typeface="+mn-lt"/>
                <a:cs typeface="+mn-lt"/>
              </a:rPr>
              <a:t> </a:t>
            </a:r>
            <a:r>
              <a:rPr lang="en-US" b="1" err="1">
                <a:ea typeface="+mn-lt"/>
                <a:cs typeface="+mn-lt"/>
              </a:rPr>
              <a:t>chmod</a:t>
            </a:r>
            <a:r>
              <a:rPr lang="en-US" b="1">
                <a:ea typeface="+mn-lt"/>
                <a:cs typeface="+mn-lt"/>
              </a:rPr>
              <a:t> +</a:t>
            </a:r>
            <a:r>
              <a:rPr lang="en-US" b="1" err="1">
                <a:ea typeface="+mn-lt"/>
                <a:cs typeface="+mn-lt"/>
              </a:rPr>
              <a:t>xrw</a:t>
            </a:r>
            <a:r>
              <a:rPr lang="en-US" b="1">
                <a:ea typeface="+mn-lt"/>
                <a:cs typeface="+mn-lt"/>
              </a:rPr>
              <a:t> </a:t>
            </a:r>
            <a:r>
              <a:rPr lang="en-US" b="1" err="1">
                <a:ea typeface="+mn-lt"/>
                <a:cs typeface="+mn-lt"/>
              </a:rPr>
              <a:t>pcap</a:t>
            </a:r>
            <a:endParaRPr lang="en-US" b="1"/>
          </a:p>
          <a:p>
            <a:r>
              <a:rPr lang="en-US" b="1" err="1">
                <a:ea typeface="+mn-lt"/>
                <a:cs typeface="+mn-lt"/>
              </a:rPr>
              <a:t>sudo</a:t>
            </a:r>
            <a:r>
              <a:rPr lang="en-US" b="1">
                <a:ea typeface="+mn-lt"/>
                <a:cs typeface="+mn-lt"/>
              </a:rPr>
              <a:t> ls -</a:t>
            </a:r>
            <a:r>
              <a:rPr lang="en-US" b="1" err="1">
                <a:ea typeface="+mn-lt"/>
                <a:cs typeface="+mn-lt"/>
              </a:rPr>
              <a:t>ld</a:t>
            </a:r>
            <a:r>
              <a:rPr lang="en-US" b="1">
                <a:ea typeface="+mn-lt"/>
                <a:cs typeface="+mn-lt"/>
              </a:rPr>
              <a:t> </a:t>
            </a:r>
            <a:r>
              <a:rPr lang="en-US" b="1" err="1">
                <a:ea typeface="+mn-lt"/>
                <a:cs typeface="+mn-lt"/>
              </a:rPr>
              <a:t>pcap</a:t>
            </a:r>
            <a:endParaRPr lang="en-US" b="1"/>
          </a:p>
        </p:txBody>
      </p:sp>
    </p:spTree>
    <p:extLst>
      <p:ext uri="{BB962C8B-B14F-4D97-AF65-F5344CB8AC3E}">
        <p14:creationId xmlns:p14="http://schemas.microsoft.com/office/powerpoint/2010/main" val="1378832684"/>
      </p:ext>
    </p:extLst>
  </p:cSld>
  <p:clrMapOvr>
    <a:masterClrMapping/>
  </p:clrMapOvr>
</p:sld>
</file>

<file path=ppt/theme/theme1.xml><?xml version="1.0" encoding="utf-8"?>
<a:theme xmlns:a="http://schemas.openxmlformats.org/drawingml/2006/main" name="FunkyShapesVTI">
  <a:themeElements>
    <a:clrScheme name="Custom 15">
      <a:dk1>
        <a:sysClr val="windowText" lastClr="000000"/>
      </a:dk1>
      <a:lt1>
        <a:sysClr val="window" lastClr="FFFFFF"/>
      </a:lt1>
      <a:dk2>
        <a:srgbClr val="2D2D2D"/>
      </a:dk2>
      <a:lt2>
        <a:srgbClr val="F3FFF8"/>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Source Sans Pro">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unkyShapesVTI" id="{A7F40C41-3FB2-45B0-B0D6-DFB7FDD9B7AD}" vid="{C49381A0-09CD-46EE-B141-E2CDD87ABFE3}"/>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27</Slides>
  <Notes>0</Notes>
  <HiddenSlides>0</HiddenSlide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FunkyShapesVTI</vt:lpstr>
      <vt:lpstr>zeek</vt:lpstr>
      <vt:lpstr>What Is Zeek? </vt:lpstr>
      <vt:lpstr>Zeek features </vt:lpstr>
      <vt:lpstr>Live traffic monitoring &amp; Network ANalysis</vt:lpstr>
      <vt:lpstr>PowerPoint Presentation</vt:lpstr>
      <vt:lpstr>PowerPoint Presentation</vt:lpstr>
      <vt:lpstr>PowerPoint Presentation</vt:lpstr>
      <vt:lpstr>Storing live traffics in packet capture files </vt:lpstr>
      <vt:lpstr>PowerPoint Presentation</vt:lpstr>
      <vt:lpstr>PowerPoint Presentation</vt:lpstr>
      <vt:lpstr>PowerPoint Presentation</vt:lpstr>
      <vt:lpstr>Command line utility with zeekcontrol </vt:lpstr>
      <vt:lpstr>PowerPoint Presentation</vt:lpstr>
      <vt:lpstr>PowerPoint Presentation</vt:lpstr>
      <vt:lpstr>PowerPoint Presentation</vt:lpstr>
      <vt:lpstr>PowerPoint Presentation</vt:lpstr>
      <vt:lpstr>Notification and log file update</vt:lpstr>
      <vt:lpstr>PowerPoint Presentation</vt:lpstr>
      <vt:lpstr>PowerPoint Presentation</vt:lpstr>
      <vt:lpstr>PowerPoint Presentation</vt:lpstr>
      <vt:lpstr>PowerPoint Presentation</vt:lpstr>
      <vt:lpstr>PowerPoint Presentation</vt:lpstr>
      <vt:lpstr>Browsing Log files</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2</cp:revision>
  <dcterms:created xsi:type="dcterms:W3CDTF">2023-09-06T10:06:22Z</dcterms:created>
  <dcterms:modified xsi:type="dcterms:W3CDTF">2023-09-06T20:57:29Z</dcterms:modified>
</cp:coreProperties>
</file>

<file path=docProps/thumbnail.jpeg>
</file>